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63" r:id="rId3"/>
    <p:sldId id="258" r:id="rId4"/>
    <p:sldId id="270" r:id="rId5"/>
    <p:sldId id="264" r:id="rId6"/>
    <p:sldId id="259" r:id="rId7"/>
    <p:sldId id="267" r:id="rId8"/>
    <p:sldId id="268" r:id="rId9"/>
    <p:sldId id="260" r:id="rId10"/>
    <p:sldId id="261" r:id="rId11"/>
    <p:sldId id="262"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100" d="100"/>
          <a:sy n="100" d="100"/>
        </p:scale>
        <p:origin x="96" y="396"/>
      </p:cViewPr>
      <p:guideLst>
        <p:guide orient="horz" pos="2160"/>
        <p:guide pos="3840"/>
      </p:guideLst>
    </p:cSldViewPr>
  </p:slideViewPr>
  <p:notesTextViewPr>
    <p:cViewPr>
      <p:scale>
        <a:sx n="1" d="1"/>
        <a:sy n="1" d="1"/>
      </p:scale>
      <p:origin x="0" y="0"/>
    </p:cViewPr>
  </p:notesTextViewPr>
  <p:notesViewPr>
    <p:cSldViewPr snapToGrid="0">
      <p:cViewPr varScale="1">
        <p:scale>
          <a:sx n="103" d="100"/>
          <a:sy n="103" d="100"/>
        </p:scale>
        <p:origin x="26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44000" r="-44000"/>
          </a:stretch>
        </a:blipFill>
        <a:effectLst/>
      </p:bgPr>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57856-BD85-419C-BDC4-D673B51EB9F7}" type="datetimeFigureOut">
              <a:rPr lang="ko-KR" altLang="en-US" smtClean="0"/>
              <a:t>2024-05-19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93475-F157-4C10-99AC-059CC4BCA391}" type="slidenum">
              <a:rPr lang="ko-KR" altLang="en-US" smtClean="0"/>
              <a:t>‹#›</a:t>
            </a:fld>
            <a:endParaRPr lang="ko-KR" altLang="en-US"/>
          </a:p>
        </p:txBody>
      </p:sp>
    </p:spTree>
    <p:extLst>
      <p:ext uri="{BB962C8B-B14F-4D97-AF65-F5344CB8AC3E}">
        <p14:creationId xmlns:p14="http://schemas.microsoft.com/office/powerpoint/2010/main" val="277387881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410586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425925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174690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21802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65051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360727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80589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123352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310719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334729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D2E74CEA-36FC-4DB8-926A-783A9456A808}" type="datetimeFigureOut">
              <a:rPr lang="ko-KR" altLang="en-US" smtClean="0"/>
              <a:t>2024-05-19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29247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74CEA-36FC-4DB8-926A-783A9456A808}" type="datetimeFigureOut">
              <a:rPr lang="ko-KR" altLang="en-US" smtClean="0"/>
              <a:t>2024-05-19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36933-F0B4-48F2-9B39-FE29D6B27F12}" type="slidenum">
              <a:rPr lang="ko-KR" altLang="en-US" smtClean="0"/>
              <a:t>‹#›</a:t>
            </a:fld>
            <a:endParaRPr lang="ko-KR" altLang="en-US"/>
          </a:p>
        </p:txBody>
      </p:sp>
    </p:spTree>
    <p:extLst>
      <p:ext uri="{BB962C8B-B14F-4D97-AF65-F5344CB8AC3E}">
        <p14:creationId xmlns:p14="http://schemas.microsoft.com/office/powerpoint/2010/main" val="416699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rcsb.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rcsb.org/"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rcsb.or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55139" y="4563390"/>
            <a:ext cx="6095999" cy="1200329"/>
          </a:xfrm>
          <a:prstGeom prst="rect">
            <a:avLst/>
          </a:prstGeom>
          <a:noFill/>
        </p:spPr>
        <p:txBody>
          <a:bodyPr wrap="square" rtlCol="0">
            <a:spAutoFit/>
          </a:bodyPr>
          <a:lstStyle/>
          <a:p>
            <a:r>
              <a:rPr lang="en-US" altLang="ja-JP" dirty="0">
                <a:latin typeface="Noto Sans JP Medium" panose="020B0200000000000000" pitchFamily="34" charset="-128"/>
                <a:ea typeface="Noto Sans JP Medium" panose="020B0200000000000000" pitchFamily="34" charset="-128"/>
                <a:cs typeface="Arial Unicode MS" pitchFamily="50" charset="-127"/>
              </a:rPr>
              <a:t>Affiliation (Company/University) :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UNIST</a:t>
            </a:r>
          </a:p>
          <a:p>
            <a:r>
              <a:rPr lang="en-US" altLang="ja-JP" i="0" dirty="0">
                <a:effectLst/>
                <a:latin typeface="Noto Sans JP Medium" panose="020B0200000000000000" pitchFamily="34" charset="-128"/>
                <a:ea typeface="Noto Sans JP Medium" panose="020B0200000000000000" pitchFamily="34" charset="-128"/>
              </a:rPr>
              <a:t>Name :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Steven Williams</a:t>
            </a:r>
          </a:p>
          <a:p>
            <a:r>
              <a:rPr lang="en-US" altLang="ja-JP" i="0" dirty="0">
                <a:effectLst/>
                <a:latin typeface="Noto Sans JP Medium" panose="020B0200000000000000" pitchFamily="34" charset="-128"/>
                <a:ea typeface="Noto Sans JP Medium" panose="020B0200000000000000" pitchFamily="34" charset="-128"/>
              </a:rPr>
              <a:t>Mail :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Steven.W@gmail.com</a:t>
            </a:r>
            <a:endParaRPr lang="en-US" altLang="ko-KR" dirty="0">
              <a:latin typeface="Noto Sans JP Medium" panose="020B0200000000000000" pitchFamily="34" charset="-128"/>
              <a:ea typeface="Noto Sans JP Medium" panose="020B0200000000000000" pitchFamily="34" charset="-128"/>
              <a:cs typeface="Arial Unicode MS" pitchFamily="50" charset="-127"/>
            </a:endParaRPr>
          </a:p>
          <a:p>
            <a:r>
              <a:rPr lang="en-US" altLang="ko-KR" b="0" i="0" dirty="0">
                <a:solidFill>
                  <a:srgbClr val="000000"/>
                </a:solidFill>
                <a:effectLst/>
                <a:latin typeface="Noto Sans JP Medium" panose="020B0200000000000000" pitchFamily="34" charset="-128"/>
                <a:ea typeface="Noto Sans CJK KR Medium" panose="020B0600000000000000" pitchFamily="34" charset="-127"/>
              </a:rPr>
              <a:t>Contact</a:t>
            </a:r>
            <a:r>
              <a:rPr lang="ko-KR" altLang="en-US" b="0" i="0" dirty="0">
                <a:solidFill>
                  <a:srgbClr val="000000"/>
                </a:solidFill>
                <a:effectLst/>
                <a:latin typeface="Noto Sans JP Medium" panose="020B0200000000000000" pitchFamily="34" charset="-128"/>
                <a:ea typeface="Noto Sans CJK KR Medium" panose="020B0600000000000000" pitchFamily="34" charset="-127"/>
              </a:rPr>
              <a:t> </a:t>
            </a:r>
            <a:r>
              <a:rPr lang="en-US" altLang="ko-KR" dirty="0">
                <a:latin typeface="Noto Sans JP Medium" panose="020B0200000000000000" pitchFamily="34" charset="-128"/>
                <a:ea typeface="Noto Sans JP Medium" panose="020B0200000000000000" pitchFamily="34" charset="-128"/>
              </a:rPr>
              <a:t>: </a:t>
            </a:r>
            <a:r>
              <a:rPr lang="en-US" altLang="ko-KR" dirty="0">
                <a:solidFill>
                  <a:schemeClr val="bg2">
                    <a:lumMod val="90000"/>
                  </a:schemeClr>
                </a:solidFill>
                <a:latin typeface="Noto Sans JP Medium" panose="020B0200000000000000" pitchFamily="34" charset="-128"/>
                <a:ea typeface="Noto Sans JP Medium" panose="020B0200000000000000" pitchFamily="34" charset="-128"/>
                <a:cs typeface="Arial Unicode MS" pitchFamily="50" charset="-127"/>
              </a:rPr>
              <a:t>010-1234-5678</a:t>
            </a:r>
            <a:endParaRPr lang="en-US" altLang="ko-KR" dirty="0"/>
          </a:p>
        </p:txBody>
      </p:sp>
      <p:sp>
        <p:nvSpPr>
          <p:cNvPr id="6" name="TextBox 5"/>
          <p:cNvSpPr txBox="1"/>
          <p:nvPr/>
        </p:nvSpPr>
        <p:spPr>
          <a:xfrm>
            <a:off x="1551354" y="1341486"/>
            <a:ext cx="9089292" cy="553998"/>
          </a:xfrm>
          <a:prstGeom prst="rect">
            <a:avLst/>
          </a:prstGeom>
          <a:noFill/>
        </p:spPr>
        <p:txBody>
          <a:bodyPr wrap="square" rtlCol="0">
            <a:spAutoFit/>
          </a:bodyPr>
          <a:lstStyle/>
          <a:p>
            <a:pPr algn="ctr"/>
            <a:r>
              <a:rPr lang="en-US" altLang="ja-JP" sz="3000" dirty="0">
                <a:latin typeface="Noto Sans JP SemiBold" panose="020B0200000000000000" pitchFamily="34" charset="-128"/>
                <a:ea typeface="Noto Sans JP SemiBold" panose="020B0200000000000000" pitchFamily="34" charset="-128"/>
              </a:rPr>
              <a:t>Figure &amp; Scheme Work Form</a:t>
            </a:r>
          </a:p>
        </p:txBody>
      </p:sp>
      <p:sp>
        <p:nvSpPr>
          <p:cNvPr id="7" name="직사각형 6"/>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C289EC18-47CC-4A90-A11A-494F90515E8F}"/>
              </a:ext>
            </a:extLst>
          </p:cNvPr>
          <p:cNvSpPr txBox="1"/>
          <p:nvPr/>
        </p:nvSpPr>
        <p:spPr>
          <a:xfrm>
            <a:off x="4196862" y="4545507"/>
            <a:ext cx="1266092" cy="1163588"/>
          </a:xfrm>
          <a:prstGeom prst="rect">
            <a:avLst/>
          </a:prstGeom>
          <a:noFill/>
        </p:spPr>
        <p:txBody>
          <a:bodyPr wrap="square" rtlCol="0">
            <a:spAutoFit/>
          </a:bodyPr>
          <a:lstStyle/>
          <a:p>
            <a:pPr algn="r">
              <a:lnSpc>
                <a:spcPct val="200000"/>
              </a:lnSpc>
            </a:pPr>
            <a:r>
              <a:rPr lang="en-US" altLang="ja-JP" sz="900" i="0" dirty="0">
                <a:solidFill>
                  <a:srgbClr val="00B0F0"/>
                </a:solidFill>
                <a:effectLst/>
                <a:latin typeface="Noto Sans JP Medium" panose="020B0200000000000000" pitchFamily="34" charset="-128"/>
                <a:ea typeface="Noto Sans JP Medium" panose="020B0200000000000000" pitchFamily="34" charset="-128"/>
              </a:rPr>
              <a:t>Institution</a:t>
            </a:r>
          </a:p>
          <a:p>
            <a:pPr algn="r">
              <a:lnSpc>
                <a:spcPct val="200000"/>
              </a:lnSpc>
            </a:pPr>
            <a:r>
              <a:rPr lang="en-US" altLang="ja-JP" sz="900" i="0" dirty="0">
                <a:solidFill>
                  <a:srgbClr val="00B0F0"/>
                </a:solidFill>
                <a:effectLst/>
                <a:latin typeface="Noto Sans JP Medium" panose="020B0200000000000000" pitchFamily="34" charset="-128"/>
                <a:ea typeface="Noto Sans JP Medium" panose="020B0200000000000000" pitchFamily="34" charset="-128"/>
              </a:rPr>
              <a:t>Name</a:t>
            </a:r>
          </a:p>
          <a:p>
            <a:pPr algn="r">
              <a:lnSpc>
                <a:spcPct val="200000"/>
              </a:lnSpc>
            </a:pPr>
            <a:r>
              <a:rPr lang="en-US" altLang="ja-JP" sz="900" dirty="0">
                <a:solidFill>
                  <a:srgbClr val="00B0F0"/>
                </a:solidFill>
                <a:latin typeface="Noto Sans JP Medium" panose="020B0200000000000000" pitchFamily="34" charset="-128"/>
                <a:ea typeface="Noto Sans JP Medium" panose="020B0200000000000000" pitchFamily="34" charset="-128"/>
              </a:rPr>
              <a:t>E-mail Address</a:t>
            </a:r>
          </a:p>
          <a:p>
            <a:pPr algn="r">
              <a:lnSpc>
                <a:spcPct val="200000"/>
              </a:lnSpc>
            </a:pPr>
            <a:r>
              <a:rPr lang="en-US" altLang="ja-JP" sz="900" dirty="0">
                <a:solidFill>
                  <a:srgbClr val="00B0F0"/>
                </a:solidFill>
                <a:latin typeface="Noto Sans JP Medium" panose="020B0200000000000000" pitchFamily="34" charset="-128"/>
                <a:ea typeface="Noto Sans JP Medium" panose="020B0200000000000000" pitchFamily="34" charset="-128"/>
              </a:rPr>
              <a:t>Contact</a:t>
            </a:r>
            <a:endParaRPr lang="en-US" altLang="ja-JP" sz="900" i="0" dirty="0">
              <a:solidFill>
                <a:srgbClr val="00B0F0"/>
              </a:solidFill>
              <a:effectLst/>
              <a:latin typeface="Noto Sans JP Medium" panose="020B0200000000000000" pitchFamily="34" charset="-128"/>
              <a:ea typeface="Noto Sans JP Medium" panose="020B0200000000000000" pitchFamily="34" charset="-128"/>
            </a:endParaRPr>
          </a:p>
        </p:txBody>
      </p:sp>
      <p:sp>
        <p:nvSpPr>
          <p:cNvPr id="9" name="TextBox 8">
            <a:extLst>
              <a:ext uri="{FF2B5EF4-FFF2-40B4-BE49-F238E27FC236}">
                <a16:creationId xmlns:a16="http://schemas.microsoft.com/office/drawing/2014/main" id="{CCC08F51-D23E-4151-AC44-8CDE42531E9D}"/>
              </a:ext>
            </a:extLst>
          </p:cNvPr>
          <p:cNvSpPr txBox="1"/>
          <p:nvPr/>
        </p:nvSpPr>
        <p:spPr>
          <a:xfrm>
            <a:off x="2368244" y="1895484"/>
            <a:ext cx="7643123" cy="246221"/>
          </a:xfrm>
          <a:prstGeom prst="rect">
            <a:avLst/>
          </a:prstGeom>
          <a:noFill/>
        </p:spPr>
        <p:txBody>
          <a:bodyPr wrap="square" rtlCol="0">
            <a:spAutoFit/>
          </a:bodyPr>
          <a:lstStyle/>
          <a:p>
            <a:pPr algn="ctr"/>
            <a:r>
              <a:rPr lang="en-US" altLang="ko-KR" sz="1000" b="1" dirty="0">
                <a:solidFill>
                  <a:srgbClr val="00B0F0"/>
                </a:solidFill>
                <a:latin typeface="Noto Sans JP SemiBold" panose="020B0200000000000000" pitchFamily="34" charset="-128"/>
              </a:rPr>
              <a:t>Work Form</a:t>
            </a:r>
            <a:endParaRPr lang="ko-KR" altLang="en-US" sz="1000" b="1" dirty="0">
              <a:solidFill>
                <a:srgbClr val="00B0F0"/>
              </a:solidFill>
              <a:latin typeface="Noto Sans JP SemiBold" panose="020B0200000000000000" pitchFamily="34" charset="-128"/>
            </a:endParaRPr>
          </a:p>
        </p:txBody>
      </p:sp>
    </p:spTree>
    <p:extLst>
      <p:ext uri="{BB962C8B-B14F-4D97-AF65-F5344CB8AC3E}">
        <p14:creationId xmlns:p14="http://schemas.microsoft.com/office/powerpoint/2010/main" val="236682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8ACF53BA-C595-461B-B62D-A7F248223172}"/>
              </a:ext>
            </a:extLst>
          </p:cNvPr>
          <p:cNvSpPr txBox="1"/>
          <p:nvPr/>
        </p:nvSpPr>
        <p:spPr>
          <a:xfrm>
            <a:off x="474133" y="152400"/>
            <a:ext cx="11428969" cy="1935594"/>
          </a:xfrm>
          <a:prstGeom prst="rect">
            <a:avLst/>
          </a:prstGeom>
          <a:noFill/>
        </p:spPr>
        <p:txBody>
          <a:bodyPr wrap="square" rtlCol="0">
            <a:spAutoFit/>
          </a:bodyPr>
          <a:lstStyle/>
          <a:p>
            <a:r>
              <a:rPr lang="en-US" altLang="ko-KR" sz="1800" b="1" dirty="0">
                <a:latin typeface="Arial Unicode MS" pitchFamily="50" charset="-127"/>
                <a:ea typeface="Arial Unicode MS" pitchFamily="50" charset="-127"/>
                <a:cs typeface="Arial Unicode MS" pitchFamily="50" charset="-127"/>
              </a:rPr>
              <a:t>Thank you!</a:t>
            </a:r>
          </a:p>
          <a:p>
            <a:pPr algn="ctr"/>
            <a:endParaRPr lang="en-US" altLang="ko-KR" sz="3200" dirty="0">
              <a:latin typeface="Arial Unicode MS" pitchFamily="50" charset="-127"/>
              <a:ea typeface="Arial Unicode MS" pitchFamily="50" charset="-127"/>
              <a:cs typeface="Arial Unicode MS" pitchFamily="50" charset="-127"/>
            </a:endParaRPr>
          </a:p>
          <a:p>
            <a:pPr>
              <a:lnSpc>
                <a:spcPct val="150000"/>
              </a:lnSpc>
            </a:pPr>
            <a:r>
              <a:rPr lang="en-US" altLang="ko-KR" sz="1200" dirty="0">
                <a:latin typeface="Arial Unicode MS" pitchFamily="50" charset="-127"/>
                <a:ea typeface="Arial Unicode MS" pitchFamily="50" charset="-127"/>
                <a:cs typeface="Arial Unicode MS" pitchFamily="50" charset="-127"/>
              </a:rPr>
              <a:t>We believe that effective communication can be achieved through work requests. However, in general, research is not conducted by individuals, so it is important to bring together multiple opinions. After the work is done, it often happens that the final decision maker changes all of the results. It causes unnecessary increase in estimates and wasted time. If you don’t mind, please ask all of the authors and those who have the right to make final decisions to obtain the consent of the work request form you have written.</a:t>
            </a:r>
          </a:p>
        </p:txBody>
      </p:sp>
      <p:sp>
        <p:nvSpPr>
          <p:cNvPr id="11" name="TextBox 10">
            <a:extLst>
              <a:ext uri="{FF2B5EF4-FFF2-40B4-BE49-F238E27FC236}">
                <a16:creationId xmlns:a16="http://schemas.microsoft.com/office/drawing/2014/main" id="{55B9B674-1BFF-4E9A-806B-8BA5590EE23B}"/>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2" name="TextBox 11">
            <a:extLst>
              <a:ext uri="{FF2B5EF4-FFF2-40B4-BE49-F238E27FC236}">
                <a16:creationId xmlns:a16="http://schemas.microsoft.com/office/drawing/2014/main" id="{17479FEA-380A-4CBC-9613-898BC9DDCECB}"/>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3" name="TextBox 12">
            <a:extLst>
              <a:ext uri="{FF2B5EF4-FFF2-40B4-BE49-F238E27FC236}">
                <a16:creationId xmlns:a16="http://schemas.microsoft.com/office/drawing/2014/main" id="{22467009-6C7D-4581-8978-5CCC5AC38D71}"/>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14" name="TextBox 13">
            <a:extLst>
              <a:ext uri="{FF2B5EF4-FFF2-40B4-BE49-F238E27FC236}">
                <a16:creationId xmlns:a16="http://schemas.microsoft.com/office/drawing/2014/main" id="{BCBDDDD6-50A5-45BB-8950-D0C7A47E0C4F}"/>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5" name="TextBox 14">
            <a:extLst>
              <a:ext uri="{FF2B5EF4-FFF2-40B4-BE49-F238E27FC236}">
                <a16:creationId xmlns:a16="http://schemas.microsoft.com/office/drawing/2014/main" id="{F5D71AED-A825-4A46-B4FE-76E2DE067AFA}"/>
              </a:ext>
            </a:extLst>
          </p:cNvPr>
          <p:cNvSpPr txBox="1"/>
          <p:nvPr/>
        </p:nvSpPr>
        <p:spPr>
          <a:xfrm>
            <a:off x="7114351" y="5451888"/>
            <a:ext cx="4729180" cy="892552"/>
          </a:xfrm>
          <a:prstGeom prst="rect">
            <a:avLst/>
          </a:prstGeom>
          <a:noFill/>
        </p:spPr>
        <p:txBody>
          <a:bodyPr wrap="none" rtlCol="0">
            <a:spAutoFit/>
          </a:bodyPr>
          <a:lstStyle/>
          <a:p>
            <a:r>
              <a:rPr lang="en-US" altLang="ko-KR" sz="1200" dirty="0">
                <a:solidFill>
                  <a:srgbClr val="FF0000"/>
                </a:solidFill>
                <a:latin typeface="Arial Unicode MS" pitchFamily="50" charset="-127"/>
                <a:ea typeface="Arial Unicode MS" pitchFamily="50" charset="-127"/>
                <a:cs typeface="Arial Unicode MS" pitchFamily="50" charset="-127"/>
              </a:rPr>
              <a:t>I certify that the sketches and materials were created with </a:t>
            </a:r>
          </a:p>
          <a:p>
            <a:r>
              <a:rPr lang="en-US" altLang="ko-KR" sz="1200" dirty="0">
                <a:solidFill>
                  <a:srgbClr val="FF0000"/>
                </a:solidFill>
                <a:latin typeface="Arial Unicode MS" pitchFamily="50" charset="-127"/>
                <a:ea typeface="Arial Unicode MS" pitchFamily="50" charset="-127"/>
                <a:cs typeface="Arial Unicode MS" pitchFamily="50" charset="-127"/>
              </a:rPr>
              <a:t>the consent of all corresponding authors and final decision makers.</a:t>
            </a:r>
          </a:p>
          <a:p>
            <a:r>
              <a:rPr lang="ko-KR" altLang="en-US" sz="1400" dirty="0">
                <a:solidFill>
                  <a:srgbClr val="FF0000"/>
                </a:solidFill>
                <a:latin typeface="Arial Unicode MS" pitchFamily="50" charset="-127"/>
                <a:ea typeface="Arial Unicode MS" pitchFamily="50" charset="-127"/>
                <a:cs typeface="Arial Unicode MS" pitchFamily="50" charset="-127"/>
              </a:rPr>
              <a:t>                   </a:t>
            </a:r>
            <a:endParaRPr lang="en-US" altLang="ko-KR" sz="1400" dirty="0">
              <a:solidFill>
                <a:srgbClr val="FF0000"/>
              </a:solidFill>
              <a:latin typeface="Arial Unicode MS" pitchFamily="50" charset="-127"/>
              <a:ea typeface="Arial Unicode MS" pitchFamily="50" charset="-127"/>
              <a:cs typeface="Arial Unicode MS" pitchFamily="50" charset="-127"/>
            </a:endParaRPr>
          </a:p>
          <a:p>
            <a:r>
              <a:rPr lang="ko-KR"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rgbClr val="FF0000"/>
                </a:solidFill>
                <a:latin typeface="Arial Unicode MS" pitchFamily="50" charset="-127"/>
                <a:ea typeface="Arial Unicode MS" pitchFamily="50" charset="-127"/>
                <a:cs typeface="Arial Unicode MS" pitchFamily="50" charset="-127"/>
              </a:rPr>
              <a:t>date</a:t>
            </a:r>
            <a:r>
              <a:rPr lang="ko-KR" altLang="en-US"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rPr>
              <a:t>08/03/2020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rgbClr val="FF0000"/>
                </a:solidFill>
                <a:latin typeface="Arial Unicode MS" pitchFamily="50" charset="-127"/>
                <a:ea typeface="Arial Unicode MS" pitchFamily="50" charset="-127"/>
                <a:cs typeface="Arial Unicode MS" pitchFamily="50" charset="-127"/>
              </a:rPr>
              <a:t>Writer</a:t>
            </a:r>
            <a:r>
              <a:rPr lang="ko-KR" altLang="en-US" sz="1200" b="0" i="0" dirty="0">
                <a:solidFill>
                  <a:srgbClr val="FF0000"/>
                </a:solidFill>
                <a:effectLst/>
                <a:latin typeface="Noto Sans CJK KR Medium" panose="020B0600000000000000" pitchFamily="34" charset="-127"/>
                <a:ea typeface="Noto Sans CJK KR Medium" panose="020B0600000000000000" pitchFamily="34" charset="-127"/>
              </a:rPr>
              <a:t> </a:t>
            </a:r>
            <a:r>
              <a:rPr lang="en-US" altLang="ko-KR" sz="12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 </a:t>
            </a:r>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rPr>
              <a:t>John smith</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cs typeface="Arial Unicode MS" pitchFamily="50" charset="-127"/>
            </a:endParaRPr>
          </a:p>
        </p:txBody>
      </p:sp>
    </p:spTree>
    <p:extLst>
      <p:ext uri="{BB962C8B-B14F-4D97-AF65-F5344CB8AC3E}">
        <p14:creationId xmlns:p14="http://schemas.microsoft.com/office/powerpoint/2010/main" val="398717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7" name="직사각형 6"/>
          <p:cNvSpPr/>
          <p:nvPr/>
        </p:nvSpPr>
        <p:spPr>
          <a:xfrm rot="5400000">
            <a:off x="-3353326" y="3353325"/>
            <a:ext cx="6858000" cy="151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0F24342-84E3-4F79-818A-82E9A982AFC3}"/>
              </a:ext>
            </a:extLst>
          </p:cNvPr>
          <p:cNvSpPr txBox="1"/>
          <p:nvPr/>
        </p:nvSpPr>
        <p:spPr>
          <a:xfrm>
            <a:off x="4953664" y="3034355"/>
            <a:ext cx="2671638" cy="369332"/>
          </a:xfrm>
          <a:prstGeom prst="rect">
            <a:avLst/>
          </a:prstGeom>
          <a:noFill/>
        </p:spPr>
        <p:txBody>
          <a:bodyPr wrap="square" rtlCol="0">
            <a:spAutoFit/>
          </a:bodyPr>
          <a:lstStyle/>
          <a:p>
            <a:pPr algn="ctr"/>
            <a:r>
              <a:rPr lang="en-US" altLang="ko-KR" dirty="0">
                <a:latin typeface="Arial Unicode MS" pitchFamily="50" charset="-127"/>
                <a:ea typeface="Arial Unicode MS" pitchFamily="50" charset="-127"/>
                <a:cs typeface="Arial Unicode MS" pitchFamily="50" charset="-127"/>
              </a:rPr>
              <a:t>Thank you.</a:t>
            </a:r>
            <a:endParaRPr lang="ko-KR" altLang="en-US"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332946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3833206" y="2234808"/>
            <a:ext cx="1320099" cy="2169825"/>
          </a:xfrm>
          <a:prstGeom prst="rect">
            <a:avLst/>
          </a:prstGeom>
          <a:noFill/>
        </p:spPr>
        <p:txBody>
          <a:bodyPr wrap="square" rtlCol="0">
            <a:spAutoFit/>
          </a:bodyPr>
          <a:lstStyle/>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 </a:t>
            </a:r>
            <a:r>
              <a:rPr lang="en-US" altLang="ja-JP" sz="900" i="0" dirty="0">
                <a:solidFill>
                  <a:srgbClr val="00B0F0"/>
                </a:solidFill>
                <a:effectLst/>
                <a:latin typeface="Noto Sans JP Medium" panose="020B0200000000000000" pitchFamily="34" charset="-128"/>
                <a:ea typeface="Noto Sans JP Medium" panose="020B0200000000000000" pitchFamily="34" charset="-128"/>
              </a:rPr>
              <a:t>Size</a:t>
            </a: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Work style</a:t>
            </a: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endPar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endParaRPr>
          </a:p>
          <a:p>
            <a:pPr algn="r"/>
            <a:r>
              <a:rPr lang="en-US" altLang="ko-KR" sz="900" dirty="0">
                <a:solidFill>
                  <a:srgbClr val="00B0F0"/>
                </a:solidFill>
                <a:latin typeface="Noto Sans JP Medium" panose="020B0200000000000000" pitchFamily="34" charset="-128"/>
                <a:ea typeface="Noto Sans JP Medium" panose="020B0200000000000000" pitchFamily="34" charset="-128"/>
                <a:cs typeface="Arial Unicode MS" pitchFamily="50" charset="-127"/>
              </a:rPr>
              <a:t>Due Date</a:t>
            </a:r>
          </a:p>
        </p:txBody>
      </p:sp>
      <p:sp>
        <p:nvSpPr>
          <p:cNvPr id="10" name="TextBox 9"/>
          <p:cNvSpPr txBox="1"/>
          <p:nvPr/>
        </p:nvSpPr>
        <p:spPr>
          <a:xfrm>
            <a:off x="8292336" y="2164473"/>
            <a:ext cx="3558100" cy="2277547"/>
          </a:xfrm>
          <a:prstGeom prst="rect">
            <a:avLst/>
          </a:prstGeom>
          <a:noFill/>
        </p:spPr>
        <p:txBody>
          <a:bodyPr wrap="square" rtlCol="0">
            <a:spAutoFit/>
          </a:bodyPr>
          <a:lstStyle/>
          <a:p>
            <a:r>
              <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rPr>
              <a:t>208 x 204.5 (mm)</a:t>
            </a:r>
          </a:p>
          <a:p>
            <a:r>
              <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rPr>
              <a:t>300 dpi</a:t>
            </a:r>
          </a:p>
          <a:p>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"Individual images will be created with the shorter side set to 2000px."</a:t>
            </a:r>
          </a:p>
          <a:p>
            <a:endParaRPr lang="en-US" altLang="ko-KR" sz="1600" dirty="0">
              <a:solidFill>
                <a:srgbClr val="FF0000"/>
              </a:solidFill>
              <a:latin typeface="Noto Sans CJK KR Medium" panose="020B0600000000000000" pitchFamily="34" charset="-127"/>
              <a:ea typeface="Noto Sans CJK KR Medium" panose="020B0600000000000000" pitchFamily="34" charset="-127"/>
            </a:endParaRPr>
          </a:p>
          <a:p>
            <a:r>
              <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rPr>
              <a:t>3D graphic</a:t>
            </a:r>
          </a:p>
          <a:p>
            <a:endPar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endParaRPr>
          </a:p>
          <a:p>
            <a:endParaRPr lang="en-US" altLang="ko-KR" sz="1600" dirty="0">
              <a:solidFill>
                <a:schemeClr val="bg2">
                  <a:lumMod val="90000"/>
                </a:schemeClr>
              </a:solidFill>
              <a:latin typeface="Noto Sans CJK KR Medium" panose="020B0600000000000000" pitchFamily="34" charset="-127"/>
              <a:ea typeface="Noto Sans CJK KR Medium" panose="020B0600000000000000" pitchFamily="34" charset="-127"/>
            </a:endParaRPr>
          </a:p>
          <a:p>
            <a:r>
              <a:rPr lang="en-US" altLang="ko-KR" sz="1600" b="1" dirty="0">
                <a:solidFill>
                  <a:schemeClr val="bg2">
                    <a:lumMod val="90000"/>
                  </a:schemeClr>
                </a:solidFill>
                <a:latin typeface="Noto Sans CJK KR Medium" panose="020B0600000000000000" pitchFamily="34" charset="-127"/>
                <a:ea typeface="Noto Sans CJK KR Medium" panose="020B0600000000000000" pitchFamily="34" charset="-127"/>
              </a:rPr>
              <a:t>8</a:t>
            </a:r>
            <a:r>
              <a:rPr lang="ko-KR" altLang="en-US" sz="1600" b="1" dirty="0">
                <a:solidFill>
                  <a:schemeClr val="bg2">
                    <a:lumMod val="90000"/>
                  </a:schemeClr>
                </a:solidFill>
                <a:latin typeface="Noto Sans CJK KR Medium" panose="020B0600000000000000" pitchFamily="34" charset="-127"/>
                <a:ea typeface="Noto Sans CJK KR Medium" panose="020B0600000000000000" pitchFamily="34" charset="-127"/>
              </a:rPr>
              <a:t>月 </a:t>
            </a:r>
            <a:r>
              <a:rPr lang="en-US" altLang="ko-KR" sz="1600" b="1" dirty="0">
                <a:solidFill>
                  <a:schemeClr val="bg2">
                    <a:lumMod val="90000"/>
                  </a:schemeClr>
                </a:solidFill>
                <a:latin typeface="Noto Sans CJK KR Medium" panose="020B0600000000000000" pitchFamily="34" charset="-127"/>
                <a:ea typeface="Noto Sans CJK KR Medium" panose="020B0600000000000000" pitchFamily="34" charset="-127"/>
              </a:rPr>
              <a:t>31</a:t>
            </a:r>
            <a:r>
              <a:rPr lang="ko-KR" altLang="en-US" sz="1600" b="1" dirty="0">
                <a:solidFill>
                  <a:schemeClr val="bg2">
                    <a:lumMod val="90000"/>
                  </a:schemeClr>
                </a:solidFill>
                <a:latin typeface="Noto Sans CJK KR Medium" panose="020B0600000000000000" pitchFamily="34" charset="-127"/>
                <a:ea typeface="Noto Sans CJK KR Medium" panose="020B0600000000000000" pitchFamily="34" charset="-127"/>
              </a:rPr>
              <a:t>日</a:t>
            </a:r>
            <a:endParaRPr lang="en-US" altLang="ko-KR" sz="1600" b="1"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6" name="TextBox 5"/>
          <p:cNvSpPr txBox="1"/>
          <p:nvPr/>
        </p:nvSpPr>
        <p:spPr>
          <a:xfrm>
            <a:off x="6892684" y="5902610"/>
            <a:ext cx="5152171" cy="553998"/>
          </a:xfrm>
          <a:prstGeom prst="rect">
            <a:avLst/>
          </a:prstGeom>
          <a:noFill/>
        </p:spPr>
        <p:txBody>
          <a:bodyPr wrap="square" rtlCol="0">
            <a:spAutoFit/>
          </a:bodyPr>
          <a:lstStyle/>
          <a:p>
            <a:endParaRPr lang="en-US" altLang="ko-KR" sz="1000" dirty="0">
              <a:solidFill>
                <a:srgbClr val="FF0000"/>
              </a:solidFill>
            </a:endParaRPr>
          </a:p>
          <a:p>
            <a:endParaRPr lang="en-US" altLang="ko-KR" sz="1000" dirty="0"/>
          </a:p>
          <a:p>
            <a:endParaRPr lang="ko-KR" altLang="en-US" sz="1000" dirty="0"/>
          </a:p>
        </p:txBody>
      </p:sp>
      <p:sp>
        <p:nvSpPr>
          <p:cNvPr id="7" name="TextBox 6">
            <a:extLst>
              <a:ext uri="{FF2B5EF4-FFF2-40B4-BE49-F238E27FC236}">
                <a16:creationId xmlns:a16="http://schemas.microsoft.com/office/drawing/2014/main" id="{24D3496D-7C50-4435-83A6-6240C0824BB2}"/>
              </a:ext>
            </a:extLst>
          </p:cNvPr>
          <p:cNvSpPr txBox="1"/>
          <p:nvPr/>
        </p:nvSpPr>
        <p:spPr>
          <a:xfrm>
            <a:off x="5113634" y="2164473"/>
            <a:ext cx="3248828" cy="2308324"/>
          </a:xfrm>
          <a:prstGeom prst="rect">
            <a:avLst/>
          </a:prstGeom>
          <a:noFill/>
        </p:spPr>
        <p:txBody>
          <a:bodyPr wrap="square" rtlCol="0">
            <a:spAutoFit/>
          </a:bodyPr>
          <a:lstStyle/>
          <a:p>
            <a:r>
              <a:rPr lang="en-US" altLang="ja-JP" b="1" i="0" dirty="0">
                <a:solidFill>
                  <a:srgbClr val="000000"/>
                </a:solidFill>
                <a:effectLst/>
                <a:latin typeface="Noto Sans CJK KR Medium" panose="020B0600000000000000" pitchFamily="34" charset="-127"/>
                <a:ea typeface="Noto Sans CJK KR Medium" panose="020B0600000000000000" pitchFamily="34" charset="-127"/>
              </a:rPr>
              <a:t>Print Image Size :</a:t>
            </a:r>
            <a:endParaRPr lang="en-US" altLang="ko-KR" b="1" dirty="0">
              <a:latin typeface="Noto Sans CJK KR Medium" panose="020B0600000000000000" pitchFamily="34" charset="-127"/>
              <a:ea typeface="Noto Sans CJK KR Medium" panose="020B0600000000000000" pitchFamily="34" charset="-127"/>
            </a:endParaRPr>
          </a:p>
          <a:p>
            <a:endParaRPr lang="en-US" altLang="ko-KR" b="1" dirty="0">
              <a:latin typeface="Noto Sans CJK KR Medium" panose="020B0600000000000000" pitchFamily="34" charset="-127"/>
              <a:ea typeface="Noto Sans CJK KR Medium" panose="020B0600000000000000" pitchFamily="34" charset="-127"/>
            </a:endParaRPr>
          </a:p>
          <a:p>
            <a:endParaRPr lang="en-US" altLang="ko-KR" b="1" dirty="0">
              <a:latin typeface="Noto Sans CJK KR Medium" panose="020B0600000000000000" pitchFamily="34" charset="-127"/>
              <a:ea typeface="Noto Sans CJK KR Medium" panose="020B0600000000000000" pitchFamily="34" charset="-127"/>
            </a:endParaRPr>
          </a:p>
          <a:p>
            <a:endParaRPr lang="en-US" altLang="ko-KR" b="1" dirty="0">
              <a:solidFill>
                <a:srgbClr val="FF0000"/>
              </a:solidFill>
              <a:latin typeface="Noto Sans CJK KR Medium" panose="020B0600000000000000" pitchFamily="34" charset="-127"/>
              <a:ea typeface="Noto Sans CJK KR Medium" panose="020B0600000000000000" pitchFamily="34" charset="-127"/>
            </a:endParaRPr>
          </a:p>
          <a:p>
            <a:r>
              <a:rPr lang="en-US" altLang="ja-JP" b="1" i="0" dirty="0">
                <a:solidFill>
                  <a:srgbClr val="000000"/>
                </a:solidFill>
                <a:effectLst/>
                <a:latin typeface="Noto Sans CJK KR Medium" panose="020B0600000000000000" pitchFamily="34" charset="-127"/>
                <a:ea typeface="Noto Sans CJK KR Medium" panose="020B0600000000000000" pitchFamily="34" charset="-127"/>
              </a:rPr>
              <a:t>Working Style </a:t>
            </a:r>
            <a:r>
              <a:rPr lang="en-US" altLang="ko-KR" b="1" dirty="0">
                <a:latin typeface="Noto Sans CJK KR Medium" panose="020B0600000000000000" pitchFamily="34" charset="-127"/>
                <a:ea typeface="Noto Sans CJK KR Medium" panose="020B0600000000000000" pitchFamily="34" charset="-127"/>
              </a:rPr>
              <a:t>:</a:t>
            </a:r>
          </a:p>
          <a:p>
            <a:endParaRPr lang="en-US" altLang="ko-KR" b="1" dirty="0">
              <a:solidFill>
                <a:srgbClr val="FF0000"/>
              </a:solidFill>
              <a:latin typeface="Noto Sans CJK KR Medium" panose="020B0600000000000000" pitchFamily="34" charset="-127"/>
              <a:ea typeface="Noto Sans CJK KR Medium" panose="020B0600000000000000" pitchFamily="34" charset="-127"/>
            </a:endParaRPr>
          </a:p>
          <a:p>
            <a:endParaRPr lang="en-US" altLang="ko-KR" b="1" dirty="0">
              <a:solidFill>
                <a:srgbClr val="FF0000"/>
              </a:solidFill>
              <a:latin typeface="Noto Sans CJK KR Medium" panose="020B0600000000000000" pitchFamily="34" charset="-127"/>
              <a:ea typeface="Noto Sans CJK KR Medium" panose="020B0600000000000000" pitchFamily="34" charset="-127"/>
            </a:endParaRPr>
          </a:p>
          <a:p>
            <a:r>
              <a:rPr lang="en-US" altLang="ko-KR" b="1" dirty="0">
                <a:latin typeface="Noto Sans CJK KR Medium" panose="020B0600000000000000" pitchFamily="34" charset="-127"/>
                <a:ea typeface="Noto Sans CJK KR Medium" panose="020B0600000000000000" pitchFamily="34" charset="-127"/>
              </a:rPr>
              <a:t>Deadline</a:t>
            </a:r>
            <a:r>
              <a:rPr lang="ko-KR" altLang="en-US" b="1" dirty="0">
                <a:latin typeface="Noto Sans CJK KR Medium" panose="020B0600000000000000" pitchFamily="34" charset="-127"/>
                <a:ea typeface="Noto Sans CJK KR Medium" panose="020B0600000000000000" pitchFamily="34" charset="-127"/>
              </a:rPr>
              <a:t> </a:t>
            </a:r>
            <a:r>
              <a:rPr lang="en-US" altLang="ko-KR" b="1" dirty="0">
                <a:latin typeface="Noto Sans CJK KR Medium" panose="020B0600000000000000" pitchFamily="34" charset="-127"/>
                <a:ea typeface="Noto Sans CJK KR Medium" panose="020B0600000000000000" pitchFamily="34" charset="-127"/>
              </a:rPr>
              <a:t>:</a:t>
            </a:r>
            <a:r>
              <a:rPr lang="ko-KR" altLang="en-US" b="1" dirty="0">
                <a:latin typeface="Noto Sans CJK KR Medium" panose="020B0600000000000000" pitchFamily="34" charset="-127"/>
                <a:ea typeface="Noto Sans CJK KR Medium" panose="020B0600000000000000" pitchFamily="34" charset="-127"/>
              </a:rPr>
              <a:t> </a:t>
            </a:r>
          </a:p>
        </p:txBody>
      </p:sp>
      <p:sp>
        <p:nvSpPr>
          <p:cNvPr id="8" name="TextBox 7">
            <a:extLst>
              <a:ext uri="{FF2B5EF4-FFF2-40B4-BE49-F238E27FC236}">
                <a16:creationId xmlns:a16="http://schemas.microsoft.com/office/drawing/2014/main" id="{2F71F897-A8BC-41BB-95B5-6E53C1661342}"/>
              </a:ext>
            </a:extLst>
          </p:cNvPr>
          <p:cNvSpPr txBox="1"/>
          <p:nvPr/>
        </p:nvSpPr>
        <p:spPr>
          <a:xfrm>
            <a:off x="550851" y="473050"/>
            <a:ext cx="7354899" cy="523220"/>
          </a:xfrm>
          <a:prstGeom prst="rect">
            <a:avLst/>
          </a:prstGeom>
          <a:noFill/>
        </p:spPr>
        <p:txBody>
          <a:bodyPr wrap="square" rtlCol="0">
            <a:spAutoFit/>
          </a:bodyPr>
          <a:lstStyle/>
          <a:p>
            <a:r>
              <a:rPr lang="en-US" altLang="ja-JP"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Gray text serves as an example.</a:t>
            </a:r>
          </a:p>
          <a:p>
            <a:r>
              <a:rPr lang="en-US" altLang="ja-JP"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rPr>
              <a:t>The included images and content are examples to assist in creating your request.</a:t>
            </a:r>
            <a:endParaRPr lang="ko-KR" altLang="en-US" sz="1400" dirty="0">
              <a:solidFill>
                <a:srgbClr val="FF0000"/>
              </a:solidFill>
              <a:latin typeface="Noto Sans CJK KR Medium" panose="020B0600000000000000" pitchFamily="34" charset="-127"/>
              <a:ea typeface="Noto Sans CJK KR Medium" panose="020B0600000000000000" pitchFamily="34" charset="-127"/>
              <a:cs typeface="Arial Unicode MS" pitchFamily="50" charset="-127"/>
            </a:endParaRPr>
          </a:p>
        </p:txBody>
      </p:sp>
    </p:spTree>
    <p:extLst>
      <p:ext uri="{BB962C8B-B14F-4D97-AF65-F5344CB8AC3E}">
        <p14:creationId xmlns:p14="http://schemas.microsoft.com/office/powerpoint/2010/main" val="377165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474133" y="262467"/>
            <a:ext cx="11717867" cy="3091424"/>
          </a:xfrm>
          <a:prstGeom prst="rect">
            <a:avLst/>
          </a:prstGeom>
          <a:noFill/>
        </p:spPr>
        <p:txBody>
          <a:bodyPr wrap="square" rtlCol="0">
            <a:spAutoFit/>
          </a:bodyPr>
          <a:lstStyle/>
          <a:p>
            <a:r>
              <a:rPr lang="en-US" altLang="ja-JP" sz="2000" b="1" dirty="0"/>
              <a:t>Before Sketching (Figure/scheme)</a:t>
            </a:r>
          </a:p>
          <a:p>
            <a:endParaRPr lang="en-US" altLang="ko-KR" sz="2400" dirty="0"/>
          </a:p>
          <a:p>
            <a:pPr>
              <a:lnSpc>
                <a:spcPct val="150000"/>
              </a:lnSpc>
            </a:pPr>
            <a:r>
              <a:rPr lang="en-US" altLang="ko-KR" sz="1400" dirty="0">
                <a:latin typeface="Noto Sans CJK KR Medium" panose="020B0600000000000000" pitchFamily="34" charset="-127"/>
                <a:ea typeface="Noto Sans CJK KR Medium" panose="020B0600000000000000" pitchFamily="34" charset="-127"/>
              </a:rPr>
              <a:t>If it's a Figure/scheme</a:t>
            </a:r>
          </a:p>
          <a:p>
            <a:pPr>
              <a:lnSpc>
                <a:spcPct val="150000"/>
              </a:lnSpc>
            </a:pPr>
            <a:endParaRPr lang="en-US" altLang="ko-KR" sz="1000" dirty="0"/>
          </a:p>
          <a:p>
            <a:pPr marL="342900" indent="-342900">
              <a:lnSpc>
                <a:spcPct val="150000"/>
              </a:lnSpc>
              <a:buAutoNum type="arabicPeriod"/>
            </a:pPr>
            <a:r>
              <a:rPr lang="en-US" altLang="ja-JP" sz="1400" dirty="0">
                <a:latin typeface="Noto Sans CJK KR Medium" panose="020B0600000000000000" pitchFamily="34" charset="-127"/>
                <a:ea typeface="Noto Sans CJK KR Medium" panose="020B0600000000000000" pitchFamily="34" charset="-127"/>
              </a:rPr>
              <a:t>Overall layout sketch completion</a:t>
            </a:r>
          </a:p>
          <a:p>
            <a:pPr marL="342900" indent="-342900">
              <a:lnSpc>
                <a:spcPct val="150000"/>
              </a:lnSpc>
              <a:buAutoNum type="arabicPeriod"/>
            </a:pPr>
            <a:r>
              <a:rPr lang="en-US" altLang="ja-JP" sz="1400" dirty="0">
                <a:latin typeface="Noto Sans CJK KR Medium" panose="020B0600000000000000" pitchFamily="34" charset="-127"/>
                <a:ea typeface="Noto Sans CJK KR Medium" panose="020B0600000000000000" pitchFamily="34" charset="-127"/>
              </a:rPr>
              <a:t>Sketches for each cut All are required.</a:t>
            </a:r>
          </a:p>
          <a:p>
            <a:pPr>
              <a:lnSpc>
                <a:spcPct val="150000"/>
              </a:lnSpc>
            </a:pPr>
            <a:endParaRPr lang="en-US" altLang="ja-JP" sz="1400" dirty="0">
              <a:latin typeface="Noto Sans CJK KR Medium" panose="020B0600000000000000" pitchFamily="34" charset="-127"/>
              <a:ea typeface="Noto Sans CJK KR Medium" panose="020B0600000000000000" pitchFamily="34" charset="-127"/>
            </a:endParaRPr>
          </a:p>
          <a:p>
            <a:pPr>
              <a:lnSpc>
                <a:spcPct val="150000"/>
              </a:lnSpc>
            </a:pPr>
            <a:r>
              <a:rPr lang="ja-JP" altLang="en-US" sz="1200" dirty="0">
                <a:solidFill>
                  <a:srgbClr val="FF0000"/>
                </a:solidFill>
                <a:latin typeface="Noto Sans CJK KR Medium" panose="020B0600000000000000" pitchFamily="34" charset="-127"/>
                <a:ea typeface="Noto Sans CJK KR Medium" panose="020B0600000000000000" pitchFamily="34" charset="-127"/>
              </a:rPr>
              <a:t>*</a:t>
            </a:r>
            <a:r>
              <a:rPr lang="en-US" altLang="ja-JP" sz="1200" dirty="0">
                <a:solidFill>
                  <a:srgbClr val="FF0000"/>
                </a:solidFill>
                <a:latin typeface="Noto Sans CJK KR Medium" panose="020B0600000000000000" pitchFamily="34" charset="-127"/>
                <a:ea typeface="Noto Sans CJK KR Medium" panose="020B0600000000000000" pitchFamily="34" charset="-127"/>
              </a:rPr>
              <a:t>An overall layout sketch is necessary to adjust the flow, composition, and emphasis of the entire drawing. </a:t>
            </a:r>
          </a:p>
          <a:p>
            <a:pPr>
              <a:lnSpc>
                <a:spcPct val="150000"/>
              </a:lnSpc>
            </a:pPr>
            <a:r>
              <a:rPr lang="en-US" altLang="ja-JP" sz="1200" dirty="0">
                <a:solidFill>
                  <a:srgbClr val="FF0000"/>
                </a:solidFill>
                <a:latin typeface="Noto Sans CJK KR Medium" panose="020B0600000000000000" pitchFamily="34" charset="-127"/>
                <a:ea typeface="Noto Sans CJK KR Medium" panose="020B0600000000000000" pitchFamily="34" charset="-127"/>
              </a:rPr>
              <a:t>This step is essential because it requires verification against the actual print specifications.</a:t>
            </a:r>
          </a:p>
          <a:p>
            <a:pPr>
              <a:lnSpc>
                <a:spcPct val="150000"/>
              </a:lnSpc>
            </a:pPr>
            <a:r>
              <a:rPr lang="ja-JP" altLang="en-US" sz="1200" dirty="0">
                <a:solidFill>
                  <a:srgbClr val="FF0000"/>
                </a:solidFill>
                <a:latin typeface="Noto Sans CJK KR Medium" panose="020B0600000000000000" pitchFamily="34" charset="-127"/>
                <a:ea typeface="Noto Sans CJK KR Medium" panose="020B0600000000000000" pitchFamily="34" charset="-127"/>
              </a:rPr>
              <a:t>*</a:t>
            </a:r>
            <a:r>
              <a:rPr lang="en-US" altLang="ja-JP" sz="1200" dirty="0">
                <a:solidFill>
                  <a:srgbClr val="FF0000"/>
                </a:solidFill>
                <a:latin typeface="Noto Sans CJK KR Medium" panose="020B0600000000000000" pitchFamily="34" charset="-127"/>
                <a:ea typeface="Noto Sans CJK KR Medium" panose="020B0600000000000000" pitchFamily="34" charset="-127"/>
              </a:rPr>
              <a:t>For sketches of each cut, please draw as detailed as possible to express the details.</a:t>
            </a:r>
          </a:p>
        </p:txBody>
      </p:sp>
      <p:pic>
        <p:nvPicPr>
          <p:cNvPr id="5" name="그림 4">
            <a:extLst>
              <a:ext uri="{FF2B5EF4-FFF2-40B4-BE49-F238E27FC236}">
                <a16:creationId xmlns:a16="http://schemas.microsoft.com/office/drawing/2014/main" id="{125A77B9-D1B2-4BF3-96F0-75BAD3071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57" y="3534635"/>
            <a:ext cx="2860594" cy="2554380"/>
          </a:xfrm>
          <a:prstGeom prst="rect">
            <a:avLst/>
          </a:prstGeom>
        </p:spPr>
      </p:pic>
      <p:pic>
        <p:nvPicPr>
          <p:cNvPr id="7" name="그림 6">
            <a:extLst>
              <a:ext uri="{FF2B5EF4-FFF2-40B4-BE49-F238E27FC236}">
                <a16:creationId xmlns:a16="http://schemas.microsoft.com/office/drawing/2014/main" id="{2DA41C09-E4EA-40C4-8884-1F592C2E3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994" y="3873691"/>
            <a:ext cx="1650570" cy="1650570"/>
          </a:xfrm>
          <a:prstGeom prst="rect">
            <a:avLst/>
          </a:prstGeom>
        </p:spPr>
      </p:pic>
      <p:pic>
        <p:nvPicPr>
          <p:cNvPr id="9" name="그림 8">
            <a:extLst>
              <a:ext uri="{FF2B5EF4-FFF2-40B4-BE49-F238E27FC236}">
                <a16:creationId xmlns:a16="http://schemas.microsoft.com/office/drawing/2014/main" id="{5D14F452-96C5-449A-B2D9-F2CCE32150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8348" y="3615654"/>
            <a:ext cx="2211598" cy="2211598"/>
          </a:xfrm>
          <a:prstGeom prst="rect">
            <a:avLst/>
          </a:prstGeom>
        </p:spPr>
      </p:pic>
      <p:pic>
        <p:nvPicPr>
          <p:cNvPr id="11" name="그림 10">
            <a:extLst>
              <a:ext uri="{FF2B5EF4-FFF2-40B4-BE49-F238E27FC236}">
                <a16:creationId xmlns:a16="http://schemas.microsoft.com/office/drawing/2014/main" id="{1FEC3CAF-F530-47FC-9F69-C14C1B3682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5225" y="3709611"/>
            <a:ext cx="2612572" cy="1306286"/>
          </a:xfrm>
          <a:prstGeom prst="rect">
            <a:avLst/>
          </a:prstGeom>
        </p:spPr>
      </p:pic>
      <p:sp>
        <p:nvSpPr>
          <p:cNvPr id="10" name="TextBox 9">
            <a:extLst>
              <a:ext uri="{FF2B5EF4-FFF2-40B4-BE49-F238E27FC236}">
                <a16:creationId xmlns:a16="http://schemas.microsoft.com/office/drawing/2014/main" id="{EA79802D-E71A-4E4B-8360-B8117BB4E34C}"/>
              </a:ext>
            </a:extLst>
          </p:cNvPr>
          <p:cNvSpPr txBox="1"/>
          <p:nvPr/>
        </p:nvSpPr>
        <p:spPr>
          <a:xfrm>
            <a:off x="474133" y="6089015"/>
            <a:ext cx="11607084" cy="377539"/>
          </a:xfrm>
          <a:prstGeom prst="rect">
            <a:avLst/>
          </a:prstGeom>
          <a:noFill/>
        </p:spPr>
        <p:txBody>
          <a:bodyPr wrap="square">
            <a:spAutoFit/>
          </a:bodyPr>
          <a:lstStyle/>
          <a:p>
            <a:pPr>
              <a:lnSpc>
                <a:spcPct val="150000"/>
              </a:lnSpc>
            </a:pP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                   *</a:t>
            </a:r>
            <a:r>
              <a:rPr lang="en-US" altLang="ko-KR" sz="1400" b="0" i="0" dirty="0">
                <a:solidFill>
                  <a:srgbClr val="000000"/>
                </a:solidFill>
                <a:effectLst/>
                <a:highlight>
                  <a:srgbClr val="FDFDFD"/>
                </a:highlight>
                <a:latin typeface="noto"/>
              </a:rPr>
              <a:t>Overall Example</a:t>
            </a:r>
            <a:r>
              <a:rPr lang="ko-KR" altLang="en-US" sz="1400" dirty="0">
                <a:latin typeface="Noto Sans CJK KR Medium" panose="020B0600000000000000" pitchFamily="34" charset="-127"/>
                <a:ea typeface="Noto Sans CJK KR Medium" panose="020B0600000000000000" pitchFamily="34" charset="-127"/>
              </a:rPr>
              <a:t>                                                                                                                                  </a:t>
            </a:r>
            <a:r>
              <a:rPr lang="ja-JP" altLang="en-US" sz="1400" b="0" i="0" dirty="0">
                <a:solidFill>
                  <a:srgbClr val="000000"/>
                </a:solidFill>
                <a:effectLst/>
                <a:latin typeface="Noto Sans CJK KR Medium" panose="020B0600000000000000" pitchFamily="34" charset="-127"/>
                <a:ea typeface="Noto Sans CJK KR Medium" panose="020B0600000000000000" pitchFamily="34" charset="-127"/>
              </a:rPr>
              <a:t>*</a:t>
            </a:r>
            <a:r>
              <a:rPr lang="en-US" altLang="ko-KR" sz="1400" b="0" i="0" dirty="0">
                <a:solidFill>
                  <a:srgbClr val="000000"/>
                </a:solidFill>
                <a:effectLst/>
                <a:highlight>
                  <a:srgbClr val="FDFDFD"/>
                </a:highlight>
                <a:latin typeface="noto"/>
              </a:rPr>
              <a:t>Image by Cut Example</a:t>
            </a:r>
            <a:endParaRPr lang="ko-KR" altLang="en-US" sz="1400" dirty="0">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400178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474134" y="262467"/>
            <a:ext cx="11350544" cy="5052089"/>
          </a:xfrm>
          <a:prstGeom prst="rect">
            <a:avLst/>
          </a:prstGeom>
          <a:noFill/>
        </p:spPr>
        <p:txBody>
          <a:bodyPr wrap="square" rtlCol="0">
            <a:spAutoFit/>
          </a:bodyPr>
          <a:lstStyle/>
          <a:p>
            <a:r>
              <a:rPr lang="en-US" altLang="ja-JP" sz="2000" b="0" i="0" dirty="0">
                <a:solidFill>
                  <a:srgbClr val="000000"/>
                </a:solidFill>
                <a:effectLst/>
                <a:latin typeface="Noto Sans CJK KR Medium" panose="020B0600000000000000" pitchFamily="34" charset="-127"/>
                <a:ea typeface="Noto Sans CJK KR Medium" panose="020B0600000000000000" pitchFamily="34" charset="-127"/>
              </a:rPr>
              <a:t>Please refer to this. (Figure/scheme)</a:t>
            </a:r>
          </a:p>
          <a:p>
            <a:endParaRPr lang="en-US" altLang="ko-KR" sz="3200" dirty="0"/>
          </a:p>
          <a:p>
            <a:pPr>
              <a:lnSpc>
                <a:spcPct val="150000"/>
              </a:lnSpc>
            </a:pP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In the case of a figure/scheme, the background is often transparent or white.</a:t>
            </a:r>
          </a:p>
          <a:p>
            <a:pPr>
              <a:lnSpc>
                <a:spcPct val="150000"/>
              </a:lnSpc>
            </a:pP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When light needs to be represented in such cases, there are often more limitations compared to a cover.</a:t>
            </a:r>
          </a:p>
          <a:p>
            <a:pPr>
              <a:lnSpc>
                <a:spcPct val="150000"/>
              </a:lnSpc>
            </a:pP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(This is based on the same principle that light is not easily visible in bright areas. Darkness is needed for light to be seen.)</a:t>
            </a:r>
          </a:p>
          <a:p>
            <a:pPr>
              <a:lnSpc>
                <a:spcPct val="150000"/>
              </a:lnSpc>
            </a:pP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Transparent materials have similar tendencies.</a:t>
            </a:r>
          </a:p>
          <a:p>
            <a:pPr>
              <a:lnSpc>
                <a:spcPct val="150000"/>
              </a:lnSpc>
            </a:pPr>
            <a:endParaRPr lang="en-US" altLang="ko-KR" sz="1400" dirty="0">
              <a:solidFill>
                <a:srgbClr val="FF0000"/>
              </a:solidFill>
            </a:endParaRPr>
          </a:p>
          <a:p>
            <a:pPr>
              <a:lnSpc>
                <a:spcPct val="150000"/>
              </a:lnSpc>
            </a:pP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To clearly express the content of your research, please simplify the parts that need "explanation."</a:t>
            </a:r>
            <a:br>
              <a:rPr lang="ja-JP" altLang="en-US" sz="1400" dirty="0">
                <a:latin typeface="Noto Sans CJK KR Medium" panose="020B0600000000000000" pitchFamily="34" charset="-127"/>
                <a:ea typeface="Noto Sans CJK KR Medium" panose="020B0600000000000000" pitchFamily="34" charset="-127"/>
              </a:rPr>
            </a:br>
            <a:r>
              <a:rPr lang="en-US" altLang="ja-JP" sz="1400" dirty="0">
                <a:solidFill>
                  <a:srgbClr val="FF0000"/>
                </a:solidFill>
                <a:latin typeface="Noto Sans CJK KR Medium" panose="020B0600000000000000" pitchFamily="34" charset="-127"/>
                <a:ea typeface="Noto Sans CJK KR Medium" panose="020B0600000000000000" pitchFamily="34" charset="-127"/>
              </a:rPr>
              <a:t>(The printed size is much smaller than you might think. You can see it in a large 2000px image, but when you check the actual print,</a:t>
            </a:r>
          </a:p>
          <a:p>
            <a:pPr>
              <a:lnSpc>
                <a:spcPct val="150000"/>
              </a:lnSpc>
            </a:pPr>
            <a:r>
              <a:rPr lang="en-US" altLang="ja-JP" sz="1400" dirty="0">
                <a:solidFill>
                  <a:srgbClr val="FF0000"/>
                </a:solidFill>
                <a:latin typeface="Noto Sans CJK KR Medium" panose="020B0600000000000000" pitchFamily="34" charset="-127"/>
                <a:ea typeface="Noto Sans CJK KR Medium" panose="020B0600000000000000" pitchFamily="34" charset="-127"/>
              </a:rPr>
              <a:t>the core content is often not visible.)</a:t>
            </a:r>
          </a:p>
          <a:p>
            <a:pPr>
              <a:lnSpc>
                <a:spcPct val="150000"/>
              </a:lnSpc>
            </a:pPr>
            <a:endParaRPr lang="en-US" altLang="ko-KR" sz="1400" dirty="0">
              <a:solidFill>
                <a:srgbClr val="FF0000"/>
              </a:solidFill>
              <a:latin typeface="Noto Sans CJK KR Medium" panose="020B0600000000000000" pitchFamily="34" charset="-127"/>
              <a:ea typeface="Noto Sans CJK KR Medium" panose="020B0600000000000000" pitchFamily="34" charset="-127"/>
            </a:endParaRPr>
          </a:p>
          <a:p>
            <a:pPr>
              <a:lnSpc>
                <a:spcPct val="150000"/>
              </a:lnSpc>
            </a:pPr>
            <a:r>
              <a:rPr lang="en-US" altLang="ja-JP" sz="1400" b="0" i="0" dirty="0">
                <a:solidFill>
                  <a:srgbClr val="000000"/>
                </a:solidFill>
                <a:effectLst/>
                <a:latin typeface="Noto Sans CJK KR Medium" panose="020B0600000000000000" pitchFamily="34" charset="-127"/>
                <a:ea typeface="Noto Sans CJK KR Medium" panose="020B0600000000000000" pitchFamily="34" charset="-127"/>
              </a:rPr>
              <a:t>For figures/schemes, revisions are often repeated, and the estimate may change depending on the number of revisions.</a:t>
            </a:r>
          </a:p>
          <a:p>
            <a:pPr>
              <a:lnSpc>
                <a:spcPct val="150000"/>
              </a:lnSpc>
            </a:pP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(If the estimate changes, we will inform you in advance.)</a:t>
            </a:r>
            <a:endParaRPr lang="en-US" altLang="ko-KR" sz="1400" dirty="0">
              <a:solidFill>
                <a:srgbClr val="FF0000"/>
              </a:solidFill>
            </a:endParaRPr>
          </a:p>
          <a:p>
            <a:pPr>
              <a:lnSpc>
                <a:spcPct val="150000"/>
              </a:lnSpc>
            </a:pPr>
            <a:endParaRPr lang="en-US" altLang="ko-KR" sz="1400" dirty="0">
              <a:solidFill>
                <a:srgbClr val="FF0000"/>
              </a:solidFill>
            </a:endParaRPr>
          </a:p>
          <a:p>
            <a:pPr>
              <a:lnSpc>
                <a:spcPct val="150000"/>
              </a:lnSpc>
            </a:pPr>
            <a:endParaRPr lang="en-US" altLang="ko-KR" sz="1400" dirty="0">
              <a:solidFill>
                <a:srgbClr val="FF0000"/>
              </a:solidFill>
            </a:endParaRPr>
          </a:p>
        </p:txBody>
      </p:sp>
    </p:spTree>
    <p:extLst>
      <p:ext uri="{BB962C8B-B14F-4D97-AF65-F5344CB8AC3E}">
        <p14:creationId xmlns:p14="http://schemas.microsoft.com/office/powerpoint/2010/main" val="190043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5" name="직사각형 4"/>
          <p:cNvSpPr/>
          <p:nvPr/>
        </p:nvSpPr>
        <p:spPr>
          <a:xfrm rot="5400000">
            <a:off x="-3353326" y="3353325"/>
            <a:ext cx="6858000" cy="151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직사각형 1"/>
          <p:cNvSpPr/>
          <p:nvPr/>
        </p:nvSpPr>
        <p:spPr>
          <a:xfrm>
            <a:off x="524787" y="548641"/>
            <a:ext cx="11316030" cy="535397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484814" y="81232"/>
            <a:ext cx="3170104" cy="369332"/>
          </a:xfrm>
          <a:prstGeom prst="rect">
            <a:avLst/>
          </a:prstGeom>
          <a:noFill/>
        </p:spPr>
        <p:txBody>
          <a:bodyPr wrap="square" rtlCol="0">
            <a:spAutoFit/>
          </a:bodyPr>
          <a:lstStyle/>
          <a:p>
            <a:r>
              <a:rPr lang="en-US" altLang="ja-JP" b="0" i="0" dirty="0">
                <a:solidFill>
                  <a:srgbClr val="000000"/>
                </a:solidFill>
                <a:effectLst/>
                <a:latin typeface="Noto Sans JP SemiBold" panose="020B0200000000000000" pitchFamily="34" charset="-128"/>
                <a:ea typeface="Noto Sans JP SemiBold" panose="020B0200000000000000" pitchFamily="34" charset="-128"/>
              </a:rPr>
              <a:t>Overall Sketch of the Figure</a:t>
            </a:r>
          </a:p>
        </p:txBody>
      </p:sp>
      <p:grpSp>
        <p:nvGrpSpPr>
          <p:cNvPr id="15" name="그룹 14">
            <a:extLst>
              <a:ext uri="{FF2B5EF4-FFF2-40B4-BE49-F238E27FC236}">
                <a16:creationId xmlns:a16="http://schemas.microsoft.com/office/drawing/2014/main" id="{EA1EE77E-B550-4944-B537-C20056AC1675}"/>
              </a:ext>
            </a:extLst>
          </p:cNvPr>
          <p:cNvGrpSpPr/>
          <p:nvPr/>
        </p:nvGrpSpPr>
        <p:grpSpPr>
          <a:xfrm>
            <a:off x="744596" y="955389"/>
            <a:ext cx="10897973" cy="1485594"/>
            <a:chOff x="744597" y="715165"/>
            <a:chExt cx="10041544" cy="1368847"/>
          </a:xfrm>
        </p:grpSpPr>
        <p:pic>
          <p:nvPicPr>
            <p:cNvPr id="4" name="그림 3">
              <a:extLst>
                <a:ext uri="{FF2B5EF4-FFF2-40B4-BE49-F238E27FC236}">
                  <a16:creationId xmlns:a16="http://schemas.microsoft.com/office/drawing/2014/main" id="{3ED2A72F-F582-4FE4-848D-A54C72FB7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97" y="715165"/>
              <a:ext cx="5020772" cy="1129049"/>
            </a:xfrm>
            <a:prstGeom prst="rect">
              <a:avLst/>
            </a:prstGeom>
          </p:spPr>
        </p:pic>
        <p:pic>
          <p:nvPicPr>
            <p:cNvPr id="9" name="그림 8">
              <a:extLst>
                <a:ext uri="{FF2B5EF4-FFF2-40B4-BE49-F238E27FC236}">
                  <a16:creationId xmlns:a16="http://schemas.microsoft.com/office/drawing/2014/main" id="{3A2D5413-396D-496E-AEB2-8D66EE092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369" y="715165"/>
              <a:ext cx="5020772" cy="1368847"/>
            </a:xfrm>
            <a:prstGeom prst="rect">
              <a:avLst/>
            </a:prstGeom>
          </p:spPr>
        </p:pic>
      </p:grpSp>
      <p:pic>
        <p:nvPicPr>
          <p:cNvPr id="17" name="그림 16">
            <a:extLst>
              <a:ext uri="{FF2B5EF4-FFF2-40B4-BE49-F238E27FC236}">
                <a16:creationId xmlns:a16="http://schemas.microsoft.com/office/drawing/2014/main" id="{2DCCDE87-2FE1-43EB-A37E-4159B36FC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8385" y="3428995"/>
            <a:ext cx="2300207" cy="2300207"/>
          </a:xfrm>
          <a:prstGeom prst="rect">
            <a:avLst/>
          </a:prstGeom>
        </p:spPr>
      </p:pic>
      <p:pic>
        <p:nvPicPr>
          <p:cNvPr id="19" name="그림 18">
            <a:extLst>
              <a:ext uri="{FF2B5EF4-FFF2-40B4-BE49-F238E27FC236}">
                <a16:creationId xmlns:a16="http://schemas.microsoft.com/office/drawing/2014/main" id="{FB9F0C36-9141-4D4A-957C-6A70AB56D2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8076" y="3428997"/>
            <a:ext cx="2300206" cy="2300206"/>
          </a:xfrm>
          <a:prstGeom prst="rect">
            <a:avLst/>
          </a:prstGeom>
        </p:spPr>
      </p:pic>
      <p:pic>
        <p:nvPicPr>
          <p:cNvPr id="21" name="그림 20">
            <a:extLst>
              <a:ext uri="{FF2B5EF4-FFF2-40B4-BE49-F238E27FC236}">
                <a16:creationId xmlns:a16="http://schemas.microsoft.com/office/drawing/2014/main" id="{CC0B52FA-5413-47DF-A1D3-50A98225BB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718" y="3402527"/>
            <a:ext cx="2300207" cy="2300207"/>
          </a:xfrm>
          <a:prstGeom prst="rect">
            <a:avLst/>
          </a:prstGeom>
        </p:spPr>
      </p:pic>
      <p:pic>
        <p:nvPicPr>
          <p:cNvPr id="23" name="그림 22">
            <a:extLst>
              <a:ext uri="{FF2B5EF4-FFF2-40B4-BE49-F238E27FC236}">
                <a16:creationId xmlns:a16="http://schemas.microsoft.com/office/drawing/2014/main" id="{85A5D342-B83E-4AE5-AAEB-82CD74EC02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8694" y="3428995"/>
            <a:ext cx="2300207" cy="2300207"/>
          </a:xfrm>
          <a:prstGeom prst="rect">
            <a:avLst/>
          </a:prstGeom>
        </p:spPr>
      </p:pic>
      <p:sp>
        <p:nvSpPr>
          <p:cNvPr id="24" name="이등변 삼각형 23">
            <a:extLst>
              <a:ext uri="{FF2B5EF4-FFF2-40B4-BE49-F238E27FC236}">
                <a16:creationId xmlns:a16="http://schemas.microsoft.com/office/drawing/2014/main" id="{C8B1EFC8-8843-447C-86A2-5DAEFFE048FE}"/>
              </a:ext>
            </a:extLst>
          </p:cNvPr>
          <p:cNvSpPr/>
          <p:nvPr/>
        </p:nvSpPr>
        <p:spPr>
          <a:xfrm rot="5400000">
            <a:off x="3297066" y="4596379"/>
            <a:ext cx="442222" cy="300474"/>
          </a:xfrm>
          <a:prstGeom prst="triangl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이등변 삼각형 24">
            <a:extLst>
              <a:ext uri="{FF2B5EF4-FFF2-40B4-BE49-F238E27FC236}">
                <a16:creationId xmlns:a16="http://schemas.microsoft.com/office/drawing/2014/main" id="{6958253D-6D14-40D0-9CB1-9EC1B82E02DA}"/>
              </a:ext>
            </a:extLst>
          </p:cNvPr>
          <p:cNvSpPr/>
          <p:nvPr/>
        </p:nvSpPr>
        <p:spPr>
          <a:xfrm rot="5400000">
            <a:off x="6100869" y="4596379"/>
            <a:ext cx="442222" cy="300474"/>
          </a:xfrm>
          <a:prstGeom prst="triangl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이등변 삼각형 25">
            <a:extLst>
              <a:ext uri="{FF2B5EF4-FFF2-40B4-BE49-F238E27FC236}">
                <a16:creationId xmlns:a16="http://schemas.microsoft.com/office/drawing/2014/main" id="{1B6F8C47-7E41-4F37-98AC-8B81F6F3C255}"/>
              </a:ext>
            </a:extLst>
          </p:cNvPr>
          <p:cNvSpPr/>
          <p:nvPr/>
        </p:nvSpPr>
        <p:spPr>
          <a:xfrm rot="5400000">
            <a:off x="8571650" y="4600256"/>
            <a:ext cx="442222" cy="300474"/>
          </a:xfrm>
          <a:prstGeom prst="triangl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943D1358-1805-47AD-87B8-3A28732E11B2}"/>
              </a:ext>
            </a:extLst>
          </p:cNvPr>
          <p:cNvSpPr txBox="1"/>
          <p:nvPr/>
        </p:nvSpPr>
        <p:spPr>
          <a:xfrm>
            <a:off x="5870076" y="5998782"/>
            <a:ext cx="6096000" cy="307777"/>
          </a:xfrm>
          <a:prstGeom prst="rect">
            <a:avLst/>
          </a:prstGeom>
          <a:noFill/>
        </p:spPr>
        <p:txBody>
          <a:bodyPr wrap="square">
            <a:spAutoFit/>
          </a:bodyPr>
          <a:lstStyle/>
          <a:p>
            <a:pPr algn="r"/>
            <a:r>
              <a:rPr lang="en-US" altLang="ja-JP" sz="1400" b="0" i="0" dirty="0">
                <a:solidFill>
                  <a:srgbClr val="FF0000"/>
                </a:solidFill>
                <a:effectLst/>
                <a:latin typeface="Noto Sans CJK KR Medium" panose="020B0600000000000000" pitchFamily="34" charset="-127"/>
                <a:ea typeface="Noto Sans CJK KR Medium" panose="020B0600000000000000" pitchFamily="34" charset="-127"/>
              </a:rPr>
              <a:t>The above image is an example of creation.</a:t>
            </a:r>
          </a:p>
        </p:txBody>
      </p:sp>
    </p:spTree>
    <p:extLst>
      <p:ext uri="{BB962C8B-B14F-4D97-AF65-F5344CB8AC3E}">
        <p14:creationId xmlns:p14="http://schemas.microsoft.com/office/powerpoint/2010/main" val="77097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p:cNvSpPr txBox="1"/>
          <p:nvPr/>
        </p:nvSpPr>
        <p:spPr>
          <a:xfrm>
            <a:off x="183153" y="71559"/>
            <a:ext cx="8524847" cy="400110"/>
          </a:xfrm>
          <a:prstGeom prst="rect">
            <a:avLst/>
          </a:prstGeom>
          <a:noFill/>
        </p:spPr>
        <p:txBody>
          <a:bodyPr wrap="square" rtlCol="0">
            <a:spAutoFit/>
          </a:bodyPr>
          <a:lstStyle/>
          <a:p>
            <a:r>
              <a:rPr lang="en-US" altLang="ko-KR" sz="2000" b="0" i="0" dirty="0">
                <a:solidFill>
                  <a:srgbClr val="000000"/>
                </a:solidFill>
                <a:effectLst/>
                <a:latin typeface="Noto Sans CJK KR Medium" panose="020B0600000000000000" pitchFamily="34" charset="-127"/>
                <a:ea typeface="Noto Sans CJK KR Medium" panose="020B0600000000000000" pitchFamily="34" charset="-127"/>
              </a:rPr>
              <a:t>Element 1</a:t>
            </a:r>
            <a:r>
              <a:rPr lang="en-US" altLang="ko-KR" sz="2000" b="1" dirty="0">
                <a:latin typeface="Noto Sans CJK KR Medium" panose="020B0600000000000000" pitchFamily="34" charset="-127"/>
                <a:ea typeface="Noto Sans CJK KR Medium" panose="020B0600000000000000" pitchFamily="34" charset="-127"/>
              </a:rPr>
              <a:t>. </a:t>
            </a:r>
            <a:r>
              <a:rPr lang="en-US" altLang="ko-KR" sz="2000" dirty="0">
                <a:solidFill>
                  <a:schemeClr val="bg2">
                    <a:lumMod val="90000"/>
                  </a:schemeClr>
                </a:solidFill>
                <a:latin typeface="Noto Sans CJK KR Medium" panose="020B0600000000000000" pitchFamily="34" charset="-127"/>
                <a:ea typeface="Noto Sans CJK KR Medium" panose="020B0600000000000000" pitchFamily="34" charset="-127"/>
              </a:rPr>
              <a:t>Oxygen annealing</a:t>
            </a:r>
            <a:r>
              <a:rPr lang="en-US" altLang="ko-KR" sz="2000" b="1" dirty="0">
                <a:solidFill>
                  <a:schemeClr val="bg2">
                    <a:lumMod val="90000"/>
                  </a:schemeClr>
                </a:solidFill>
                <a:latin typeface="Noto Sans CJK KR Medium" panose="020B0600000000000000" pitchFamily="34" charset="-127"/>
                <a:ea typeface="Noto Sans CJK KR Medium" panose="020B0600000000000000" pitchFamily="34" charset="-127"/>
              </a:rPr>
              <a:t> </a:t>
            </a:r>
            <a:r>
              <a:rPr lang="en-US" altLang="ko-KR" sz="1200" dirty="0">
                <a:solidFill>
                  <a:srgbClr val="FF0000"/>
                </a:solidFill>
              </a:rPr>
              <a:t>(Actual keyword or name for Googling)</a:t>
            </a:r>
            <a:endParaRPr lang="ko-KR" altLang="en-US" sz="1200" dirty="0">
              <a:solidFill>
                <a:srgbClr val="FF0000"/>
              </a:solidFill>
              <a:latin typeface="Noto Sans CJK KR Medium" panose="020B0600000000000000" pitchFamily="34" charset="-127"/>
              <a:ea typeface="Noto Sans CJK KR Medium" panose="020B0600000000000000" pitchFamily="34" charset="-127"/>
            </a:endParaRPr>
          </a:p>
        </p:txBody>
      </p:sp>
      <p:sp>
        <p:nvSpPr>
          <p:cNvPr id="4" name="직사각형 3"/>
          <p:cNvSpPr/>
          <p:nvPr/>
        </p:nvSpPr>
        <p:spPr>
          <a:xfrm>
            <a:off x="291548" y="584775"/>
            <a:ext cx="7215809"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7647556" y="584775"/>
            <a:ext cx="1982219" cy="4131900"/>
          </a:xfrm>
          <a:prstGeom prst="rect">
            <a:avLst/>
          </a:prstGeom>
          <a:noFill/>
        </p:spPr>
        <p:txBody>
          <a:bodyPr wrap="square" rtlCol="0">
            <a:spAutoFit/>
          </a:bodyPr>
          <a:lstStyle/>
          <a:p>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Details</a:t>
            </a:r>
          </a:p>
          <a:p>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r>
              <a:rPr lang="en-US" altLang="ko-KR" sz="1500" b="1" i="0" dirty="0">
                <a:solidFill>
                  <a:srgbClr val="000000"/>
                </a:solidFill>
                <a:effectLst/>
                <a:latin typeface="Noto Sans CJK KR Medium" panose="020B0600000000000000" pitchFamily="34" charset="-127"/>
                <a:ea typeface="Noto Sans CJK KR Medium" panose="020B0600000000000000" pitchFamily="34" charset="-127"/>
              </a:rPr>
              <a:t>Components</a:t>
            </a:r>
            <a:r>
              <a:rPr lang="ko-KR" altLang="en-US" sz="1500" b="1" i="0" dirty="0">
                <a:solidFill>
                  <a:srgbClr val="000000"/>
                </a:solidFill>
                <a:effectLst/>
                <a:latin typeface="Noto Sans CJK KR Medium" panose="020B0600000000000000" pitchFamily="34" charset="-127"/>
                <a:ea typeface="Noto Sans CJK KR Medium" panose="020B0600000000000000" pitchFamily="34" charset="-127"/>
              </a:rPr>
              <a:t> </a:t>
            </a:r>
            <a:r>
              <a:rPr lang="en-US" altLang="ko-KR" sz="1500" b="1" dirty="0">
                <a:latin typeface="Noto Sans CJK KR Medium" panose="020B0600000000000000" pitchFamily="34" charset="-127"/>
                <a:ea typeface="Noto Sans CJK KR Medium" panose="020B0600000000000000" pitchFamily="34" charset="-127"/>
              </a:rPr>
              <a:t>:</a:t>
            </a:r>
          </a:p>
          <a:p>
            <a:pPr>
              <a:lnSpc>
                <a:spcPct val="150000"/>
              </a:lnSpc>
            </a:pP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Texture :</a:t>
            </a:r>
          </a:p>
          <a:p>
            <a:pPr>
              <a:lnSpc>
                <a:spcPct val="150000"/>
              </a:lnSpc>
            </a:pP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Size, Proportion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p>
          <a:p>
            <a:pPr>
              <a:lnSpc>
                <a:spcPct val="150000"/>
              </a:lnSpc>
            </a:pPr>
            <a:r>
              <a:rPr lang="en-US" altLang="ko-KR" sz="1500" b="1" i="0" dirty="0">
                <a:solidFill>
                  <a:srgbClr val="222222"/>
                </a:solidFill>
                <a:effectLst/>
                <a:latin typeface="Noto Sans CJK KR Medium" panose="020B0600000000000000" pitchFamily="34" charset="-127"/>
                <a:ea typeface="Noto Sans CJK KR Medium" panose="020B0600000000000000" pitchFamily="34" charset="-127"/>
              </a:rPr>
              <a:t>Color :</a:t>
            </a: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ja-JP" sz="1500" b="1" dirty="0">
                <a:latin typeface="Noto Sans CJK KR Medium" panose="020B0600000000000000" pitchFamily="34" charset="-127"/>
                <a:ea typeface="Noto Sans CJK KR Medium" panose="020B0600000000000000" pitchFamily="34" charset="-127"/>
                <a:cs typeface="Arial Unicode MS" pitchFamily="50" charset="-127"/>
              </a:rPr>
              <a:t>Others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ko-KR" sz="1500" b="1" dirty="0">
                <a:latin typeface="Noto Sans CJK KR Medium" panose="020B0600000000000000" pitchFamily="34" charset="-127"/>
                <a:ea typeface="Noto Sans CJK KR Medium" panose="020B0600000000000000" pitchFamily="34" charset="-127"/>
              </a:rPr>
              <a:t>Protein code :</a:t>
            </a:r>
          </a:p>
          <a:p>
            <a:endParaRPr lang="en-US" altLang="ko-KR" sz="1500" b="1" dirty="0">
              <a:latin typeface="Noto Sans CJK KR Medium" panose="020B0600000000000000" pitchFamily="34" charset="-127"/>
              <a:ea typeface="Noto Sans CJK KR Medium" panose="020B0600000000000000" pitchFamily="34" charset="-127"/>
            </a:endParaRPr>
          </a:p>
        </p:txBody>
      </p:sp>
      <p:sp>
        <p:nvSpPr>
          <p:cNvPr id="8" name="TextBox 7"/>
          <p:cNvSpPr txBox="1"/>
          <p:nvPr/>
        </p:nvSpPr>
        <p:spPr>
          <a:xfrm>
            <a:off x="7961563" y="4754584"/>
            <a:ext cx="3938889" cy="954107"/>
          </a:xfrm>
          <a:prstGeom prst="rect">
            <a:avLst/>
          </a:prstGeom>
          <a:noFill/>
        </p:spPr>
        <p:txBody>
          <a:bodyPr wrap="square" rtlCol="0">
            <a:spAutoFit/>
          </a:bodyPr>
          <a:lstStyle/>
          <a:p>
            <a:pPr algn="r"/>
            <a:r>
              <a:rPr lang="en-US" altLang="zh-TW" sz="1400" b="0" i="0" dirty="0">
                <a:solidFill>
                  <a:srgbClr val="000000"/>
                </a:solidFill>
                <a:effectLst/>
                <a:latin typeface="Noto Sans CJK KR Medium" panose="020B0600000000000000" pitchFamily="34" charset="-127"/>
                <a:ea typeface="Noto Sans CJK KR Medium" panose="020B0600000000000000" pitchFamily="34" charset="-127"/>
              </a:rPr>
              <a:t>Molecular structure formula attached</a:t>
            </a:r>
            <a:r>
              <a:rPr lang="en-US" altLang="ko-KR" sz="1400" dirty="0">
                <a:latin typeface="Noto Sans CJK KR Medium" panose="020B0600000000000000" pitchFamily="34" charset="-127"/>
                <a:ea typeface="Noto Sans CJK KR Medium" panose="020B0600000000000000" pitchFamily="34" charset="-127"/>
              </a:rPr>
              <a:t>*</a:t>
            </a:r>
            <a:r>
              <a:rPr lang="en-US" altLang="ko-KR" sz="1400" b="0" i="0" dirty="0" err="1">
                <a:solidFill>
                  <a:srgbClr val="1F1F1F"/>
                </a:solidFill>
                <a:effectLst/>
                <a:latin typeface="Noto Sans CJK KR Medium" panose="020B0600000000000000" pitchFamily="34" charset="-127"/>
                <a:ea typeface="Noto Sans CJK KR Medium" panose="020B0600000000000000" pitchFamily="34" charset="-127"/>
              </a:rPr>
              <a:t>ChemDraw</a:t>
            </a:r>
            <a:endParaRPr lang="en-US" altLang="ko-KR" sz="1400" dirty="0">
              <a:latin typeface="Noto Sans CJK KR Medium" panose="020B0600000000000000" pitchFamily="34" charset="-127"/>
              <a:ea typeface="Noto Sans CJK KR Medium" panose="020B0600000000000000" pitchFamily="34" charset="-127"/>
            </a:endParaRPr>
          </a:p>
          <a:p>
            <a:pPr algn="r"/>
            <a:endParaRPr lang="en-US" altLang="ko-KR" sz="1400" dirty="0">
              <a:latin typeface="Noto Sans CJK KR Medium" panose="020B0600000000000000" pitchFamily="34" charset="-127"/>
              <a:ea typeface="Noto Sans CJK KR Medium" panose="020B0600000000000000" pitchFamily="34" charset="-127"/>
            </a:endParaRPr>
          </a:p>
          <a:p>
            <a:pPr algn="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Protein code from </a:t>
            </a:r>
            <a:r>
              <a:rPr lang="en-US" altLang="ko-KR" sz="1400" dirty="0">
                <a:latin typeface="Noto Sans CJK KR Medium" panose="020B0600000000000000" pitchFamily="34" charset="-127"/>
                <a:ea typeface="Noto Sans CJK KR Medium" panose="020B0600000000000000" pitchFamily="34" charset="-127"/>
                <a:hlinkClick r:id="rId3"/>
              </a:rPr>
              <a:t>https://www.rcsb.org/</a:t>
            </a:r>
            <a:endParaRPr lang="en-US" altLang="ko-KR" sz="1400" dirty="0">
              <a:latin typeface="Noto Sans CJK KR Medium" panose="020B0600000000000000" pitchFamily="34" charset="-127"/>
              <a:ea typeface="Noto Sans CJK KR Medium" panose="020B0600000000000000" pitchFamily="34" charset="-127"/>
            </a:endParaRPr>
          </a:p>
        </p:txBody>
      </p:sp>
      <p:grpSp>
        <p:nvGrpSpPr>
          <p:cNvPr id="22" name="그룹 21">
            <a:extLst>
              <a:ext uri="{FF2B5EF4-FFF2-40B4-BE49-F238E27FC236}">
                <a16:creationId xmlns:a16="http://schemas.microsoft.com/office/drawing/2014/main" id="{E6641CE0-0F41-42AF-8F42-2C929F3DDA5D}"/>
              </a:ext>
            </a:extLst>
          </p:cNvPr>
          <p:cNvGrpSpPr/>
          <p:nvPr/>
        </p:nvGrpSpPr>
        <p:grpSpPr>
          <a:xfrm>
            <a:off x="4134678" y="2496293"/>
            <a:ext cx="3275889" cy="3522978"/>
            <a:chOff x="482768" y="1927269"/>
            <a:chExt cx="3275889" cy="3088926"/>
          </a:xfrm>
        </p:grpSpPr>
        <p:pic>
          <p:nvPicPr>
            <p:cNvPr id="14" name="그림 13">
              <a:extLst>
                <a:ext uri="{FF2B5EF4-FFF2-40B4-BE49-F238E27FC236}">
                  <a16:creationId xmlns:a16="http://schemas.microsoft.com/office/drawing/2014/main" id="{89F61BA9-871D-46C8-A200-258052C78FC6}"/>
                </a:ext>
              </a:extLst>
            </p:cNvPr>
            <p:cNvPicPr>
              <a:picLocks noChangeAspect="1"/>
            </p:cNvPicPr>
            <p:nvPr/>
          </p:nvPicPr>
          <p:blipFill>
            <a:blip r:embed="rId4"/>
            <a:stretch>
              <a:fillRect/>
            </a:stretch>
          </p:blipFill>
          <p:spPr>
            <a:xfrm>
              <a:off x="1085203" y="1927269"/>
              <a:ext cx="1898481" cy="1149136"/>
            </a:xfrm>
            <a:prstGeom prst="rect">
              <a:avLst/>
            </a:prstGeom>
          </p:spPr>
        </p:pic>
        <p:sp>
          <p:nvSpPr>
            <p:cNvPr id="15" name="TextBox 14">
              <a:extLst>
                <a:ext uri="{FF2B5EF4-FFF2-40B4-BE49-F238E27FC236}">
                  <a16:creationId xmlns:a16="http://schemas.microsoft.com/office/drawing/2014/main" id="{63E203F8-9960-4B4C-8CCE-96961370BFCB}"/>
                </a:ext>
              </a:extLst>
            </p:cNvPr>
            <p:cNvSpPr txBox="1"/>
            <p:nvPr/>
          </p:nvSpPr>
          <p:spPr>
            <a:xfrm>
              <a:off x="482768" y="3140499"/>
              <a:ext cx="3196425" cy="404785"/>
            </a:xfrm>
            <a:prstGeom prst="rect">
              <a:avLst/>
            </a:prstGeom>
            <a:noFill/>
          </p:spPr>
          <p:txBody>
            <a:bodyPr wrap="square" rtlCol="0">
              <a:spAutoFit/>
            </a:bodyPr>
            <a:lstStyle/>
            <a:p>
              <a:pPr algn="ctr"/>
              <a:r>
                <a:rPr lang="en-US" altLang="ko-KR" sz="800" b="1" dirty="0">
                  <a:solidFill>
                    <a:schemeClr val="bg2">
                      <a:lumMod val="90000"/>
                    </a:schemeClr>
                  </a:solidFill>
                  <a:latin typeface="Noto Sans CJK KR Medium" panose="020B0600000000000000" pitchFamily="34" charset="-127"/>
                  <a:ea typeface="Noto Sans CJK KR Medium" panose="020B0600000000000000" pitchFamily="34" charset="-127"/>
                </a:rPr>
                <a:t>Please refer to the drawing I made arbitrarily when drawing the sample! (Maintaining the colors of the thin films with vacant oxygen sites in SMO)</a:t>
              </a:r>
            </a:p>
          </p:txBody>
        </p:sp>
        <p:pic>
          <p:nvPicPr>
            <p:cNvPr id="16" name="그림 15">
              <a:extLst>
                <a:ext uri="{FF2B5EF4-FFF2-40B4-BE49-F238E27FC236}">
                  <a16:creationId xmlns:a16="http://schemas.microsoft.com/office/drawing/2014/main" id="{C0EBD0E8-FC3B-4A99-8E85-E68C75AA92AB}"/>
                </a:ext>
              </a:extLst>
            </p:cNvPr>
            <p:cNvPicPr>
              <a:picLocks noChangeAspect="1"/>
            </p:cNvPicPr>
            <p:nvPr/>
          </p:nvPicPr>
          <p:blipFill>
            <a:blip r:embed="rId5"/>
            <a:stretch>
              <a:fillRect/>
            </a:stretch>
          </p:blipFill>
          <p:spPr>
            <a:xfrm>
              <a:off x="1127404" y="3622753"/>
              <a:ext cx="1848531" cy="1152331"/>
            </a:xfrm>
            <a:prstGeom prst="rect">
              <a:avLst/>
            </a:prstGeom>
          </p:spPr>
        </p:pic>
        <p:sp>
          <p:nvSpPr>
            <p:cNvPr id="17" name="TextBox 16">
              <a:extLst>
                <a:ext uri="{FF2B5EF4-FFF2-40B4-BE49-F238E27FC236}">
                  <a16:creationId xmlns:a16="http://schemas.microsoft.com/office/drawing/2014/main" id="{5B80FD17-ECF3-4B6D-83BC-7996D88D7EC3}"/>
                </a:ext>
              </a:extLst>
            </p:cNvPr>
            <p:cNvSpPr txBox="1"/>
            <p:nvPr/>
          </p:nvSpPr>
          <p:spPr>
            <a:xfrm>
              <a:off x="482768" y="4719353"/>
              <a:ext cx="3275889" cy="296842"/>
            </a:xfrm>
            <a:prstGeom prst="rect">
              <a:avLst/>
            </a:prstGeom>
            <a:noFill/>
          </p:spPr>
          <p:txBody>
            <a:bodyPr wrap="square" rtlCol="0">
              <a:spAutoFit/>
            </a:bodyPr>
            <a:lstStyle/>
            <a:p>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Example of drawing a tube furnace, please refer to it</a:t>
              </a:r>
            </a:p>
            <a:p>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Ours has oxygen coming through a sealed tube!</a:t>
              </a:r>
              <a:endParaRPr lang="en-US" altLang="ko-KR" sz="800" b="1"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grpSp>
      <p:sp>
        <p:nvSpPr>
          <p:cNvPr id="18" name="직사각형 17">
            <a:extLst>
              <a:ext uri="{FF2B5EF4-FFF2-40B4-BE49-F238E27FC236}">
                <a16:creationId xmlns:a16="http://schemas.microsoft.com/office/drawing/2014/main" id="{4A60AB64-CFCC-4EE1-83B2-63C64744DC56}"/>
              </a:ext>
            </a:extLst>
          </p:cNvPr>
          <p:cNvSpPr/>
          <p:nvPr/>
        </p:nvSpPr>
        <p:spPr>
          <a:xfrm>
            <a:off x="353093" y="633808"/>
            <a:ext cx="7057474" cy="1609095"/>
          </a:xfrm>
          <a:prstGeom prst="rect">
            <a:avLst/>
          </a:prstGeom>
        </p:spPr>
        <p:txBody>
          <a:bodyPr wrap="square">
            <a:spAutoFit/>
          </a:bodyPr>
          <a:lstStyle/>
          <a:p>
            <a:pPr>
              <a:lnSpc>
                <a:spcPct val="150000"/>
              </a:lnSpc>
            </a:pPr>
            <a:r>
              <a:rPr lang="en-US" altLang="ko-KR" sz="1200" b="1" dirty="0">
                <a:solidFill>
                  <a:schemeClr val="bg2">
                    <a:lumMod val="90000"/>
                  </a:schemeClr>
                </a:solidFill>
                <a:latin typeface="Noto Sans CJK KR Medium" panose="020B0600000000000000" pitchFamily="34" charset="-127"/>
                <a:ea typeface="Noto Sans CJK KR Medium" panose="020B0600000000000000" pitchFamily="34" charset="-127"/>
              </a:rPr>
              <a:t>Oxygen annealing</a:t>
            </a:r>
          </a:p>
          <a:p>
            <a:pPr marL="171450" indent="-171450">
              <a:lnSpc>
                <a:spcPct val="150000"/>
              </a:lnSpc>
              <a:buFont typeface="Wingdings" panose="05000000000000000000" pitchFamily="2" charset="2"/>
              <a:buChar char="§"/>
            </a:pPr>
            <a:r>
              <a:rPr lang="en-US" altLang="ja-JP" sz="11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In a round tube (sealed), the sample is positioned in the middle, oxygen flows through the tube, and heat is emitted from the part labeled "Heater" creating a high-temperature environment.</a:t>
            </a:r>
          </a:p>
          <a:p>
            <a:pPr marL="171450" indent="-171450">
              <a:lnSpc>
                <a:spcPct val="150000"/>
              </a:lnSpc>
              <a:buFont typeface="Wingdings" panose="05000000000000000000" pitchFamily="2" charset="2"/>
              <a:buChar char="§"/>
            </a:pPr>
            <a:r>
              <a:rPr lang="en-US" altLang="ja-JP" sz="11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The SMO thin film in the sample has partially vacant oxygen sites.</a:t>
            </a:r>
          </a:p>
          <a:p>
            <a:pPr marL="171450" indent="-171450">
              <a:lnSpc>
                <a:spcPct val="150000"/>
              </a:lnSpc>
              <a:buFont typeface="Wingdings" panose="05000000000000000000" pitchFamily="2" charset="2"/>
              <a:buChar char="§"/>
            </a:pPr>
            <a:r>
              <a:rPr lang="en-US" altLang="ja-JP" sz="11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It is necessary to depict the image of oxygen injected into the tube filling the vacant oxygen sites in the SMO.</a:t>
            </a:r>
          </a:p>
        </p:txBody>
      </p:sp>
      <p:pic>
        <p:nvPicPr>
          <p:cNvPr id="21" name="그림 20">
            <a:extLst>
              <a:ext uri="{FF2B5EF4-FFF2-40B4-BE49-F238E27FC236}">
                <a16:creationId xmlns:a16="http://schemas.microsoft.com/office/drawing/2014/main" id="{26EC5821-C54D-4AA6-886A-5DFA395124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853" y="2196352"/>
            <a:ext cx="3894266" cy="1785201"/>
          </a:xfrm>
          <a:prstGeom prst="rect">
            <a:avLst/>
          </a:prstGeom>
        </p:spPr>
      </p:pic>
      <p:sp>
        <p:nvSpPr>
          <p:cNvPr id="27" name="TextBox 26">
            <a:extLst>
              <a:ext uri="{FF2B5EF4-FFF2-40B4-BE49-F238E27FC236}">
                <a16:creationId xmlns:a16="http://schemas.microsoft.com/office/drawing/2014/main" id="{F2941DA1-D1B6-4BD6-B3BC-2900E3ECE750}"/>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28" name="TextBox 27">
            <a:extLst>
              <a:ext uri="{FF2B5EF4-FFF2-40B4-BE49-F238E27FC236}">
                <a16:creationId xmlns:a16="http://schemas.microsoft.com/office/drawing/2014/main" id="{B05AEC6E-7CA5-4656-A193-4E41BB679B53}"/>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29" name="TextBox 28">
            <a:extLst>
              <a:ext uri="{FF2B5EF4-FFF2-40B4-BE49-F238E27FC236}">
                <a16:creationId xmlns:a16="http://schemas.microsoft.com/office/drawing/2014/main" id="{47D60329-C40F-484C-9238-1731DF5E553E}"/>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30" name="TextBox 29">
            <a:extLst>
              <a:ext uri="{FF2B5EF4-FFF2-40B4-BE49-F238E27FC236}">
                <a16:creationId xmlns:a16="http://schemas.microsoft.com/office/drawing/2014/main" id="{73D4FC58-F5D6-44D8-AF9A-0D72F44A15F2}"/>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6" name="TextBox 5">
            <a:extLst>
              <a:ext uri="{FF2B5EF4-FFF2-40B4-BE49-F238E27FC236}">
                <a16:creationId xmlns:a16="http://schemas.microsoft.com/office/drawing/2014/main" id="{3DC401F0-5622-62A6-9F1D-7D5B14E24AEA}"/>
              </a:ext>
            </a:extLst>
          </p:cNvPr>
          <p:cNvSpPr txBox="1"/>
          <p:nvPr/>
        </p:nvSpPr>
        <p:spPr>
          <a:xfrm>
            <a:off x="7642009" y="5872802"/>
            <a:ext cx="4397299" cy="861774"/>
          </a:xfrm>
          <a:prstGeom prst="rect">
            <a:avLst/>
          </a:prstGeom>
          <a:noFill/>
        </p:spPr>
        <p:txBody>
          <a:bodyPr wrap="square" rtlCol="0">
            <a:spAutoFit/>
          </a:bodyPr>
          <a:lstStyle/>
          <a:p>
            <a:r>
              <a:rPr lang="en-US" altLang="ko-KR" sz="1000" dirty="0">
                <a:solidFill>
                  <a:srgbClr val="FF0000"/>
                </a:solidFill>
                <a:latin typeface="Arial Unicode MS" pitchFamily="50" charset="-127"/>
                <a:ea typeface="Arial Unicode MS" pitchFamily="50" charset="-127"/>
                <a:cs typeface="Arial Unicode MS" pitchFamily="50" charset="-127"/>
              </a:rPr>
              <a:t>Tip. </a:t>
            </a:r>
            <a:br>
              <a:rPr lang="en-US" altLang="ko-KR" sz="1000" dirty="0">
                <a:solidFill>
                  <a:srgbClr val="FF0000"/>
                </a:solidFill>
                <a:latin typeface="Arial Unicode MS" pitchFamily="50" charset="-127"/>
                <a:ea typeface="Arial Unicode MS" pitchFamily="50" charset="-127"/>
                <a:cs typeface="Arial Unicode MS" pitchFamily="50" charset="-127"/>
              </a:rPr>
            </a:br>
            <a:r>
              <a:rPr lang="en-US" altLang="ko-KR" sz="1000" dirty="0">
                <a:solidFill>
                  <a:srgbClr val="FF0000"/>
                </a:solidFill>
                <a:latin typeface="Arial Unicode MS" pitchFamily="50" charset="-127"/>
                <a:ea typeface="Arial Unicode MS" pitchFamily="50" charset="-127"/>
                <a:cs typeface="Arial Unicode MS" pitchFamily="50" charset="-127"/>
              </a:rPr>
              <a:t>Fill the left side with the reference image. The more, the better. We will do the enlargement. (Ex, SEM, TEM, blueprint, figure, scheme, etc. Any puzzle piece for visualization is fine.) If there is not enough space, create a page and put it in.</a:t>
            </a:r>
            <a:endParaRPr lang="ko-KR" altLang="en-US" sz="1000" dirty="0">
              <a:solidFill>
                <a:srgbClr val="FF0000"/>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128142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291548" y="584775"/>
            <a:ext cx="7215809"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2" name="TextBox 11"/>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3" name="TextBox 12"/>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pic>
        <p:nvPicPr>
          <p:cNvPr id="16" name="그림 15">
            <a:extLst>
              <a:ext uri="{FF2B5EF4-FFF2-40B4-BE49-F238E27FC236}">
                <a16:creationId xmlns:a16="http://schemas.microsoft.com/office/drawing/2014/main" id="{C80C3510-2073-44BF-B88A-07A274F5F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75" y="1870429"/>
            <a:ext cx="4200000" cy="2152381"/>
          </a:xfrm>
          <a:prstGeom prst="rect">
            <a:avLst/>
          </a:prstGeom>
        </p:spPr>
      </p:pic>
      <p:sp>
        <p:nvSpPr>
          <p:cNvPr id="17" name="직사각형 16">
            <a:extLst>
              <a:ext uri="{FF2B5EF4-FFF2-40B4-BE49-F238E27FC236}">
                <a16:creationId xmlns:a16="http://schemas.microsoft.com/office/drawing/2014/main" id="{3C27EE4C-3320-40C5-95F3-74DD4E7968E1}"/>
              </a:ext>
            </a:extLst>
          </p:cNvPr>
          <p:cNvSpPr/>
          <p:nvPr/>
        </p:nvSpPr>
        <p:spPr>
          <a:xfrm>
            <a:off x="461745" y="706348"/>
            <a:ext cx="6845503" cy="830997"/>
          </a:xfrm>
          <a:prstGeom prst="rect">
            <a:avLst/>
          </a:prstGeom>
        </p:spPr>
        <p:txBody>
          <a:bodyPr wrap="square">
            <a:spAutoFit/>
          </a:bodyPr>
          <a:lstStyle/>
          <a:p>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rPr>
              <a:t>Photolithography</a:t>
            </a:r>
          </a:p>
          <a:p>
            <a:pPr marL="171450" indent="-171450">
              <a:buFont typeface="Wingdings" panose="05000000000000000000" pitchFamily="2" charset="2"/>
              <a:buChar char="§"/>
            </a:pP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Sample number 1 has a pattern drawn with a substance called PR (which has a thickness like a thin film). </a:t>
            </a:r>
          </a:p>
          <a:p>
            <a:pPr marL="171450" indent="-171450">
              <a:buFont typeface="Wingdings" panose="05000000000000000000" pitchFamily="2" charset="2"/>
              <a:buChar char="§"/>
            </a:pP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It is necessary to depict UV light being applied on top of it.</a:t>
            </a:r>
          </a:p>
        </p:txBody>
      </p:sp>
      <p:grpSp>
        <p:nvGrpSpPr>
          <p:cNvPr id="22" name="그룹 21">
            <a:extLst>
              <a:ext uri="{FF2B5EF4-FFF2-40B4-BE49-F238E27FC236}">
                <a16:creationId xmlns:a16="http://schemas.microsoft.com/office/drawing/2014/main" id="{05D4CFFF-FFA2-4287-A514-3D97833BB478}"/>
              </a:ext>
            </a:extLst>
          </p:cNvPr>
          <p:cNvGrpSpPr/>
          <p:nvPr/>
        </p:nvGrpSpPr>
        <p:grpSpPr>
          <a:xfrm>
            <a:off x="4126726" y="1870427"/>
            <a:ext cx="3380630" cy="4357833"/>
            <a:chOff x="4838232" y="3680785"/>
            <a:chExt cx="2727271" cy="3097553"/>
          </a:xfrm>
        </p:grpSpPr>
        <p:pic>
          <p:nvPicPr>
            <p:cNvPr id="18" name="그림 17">
              <a:extLst>
                <a:ext uri="{FF2B5EF4-FFF2-40B4-BE49-F238E27FC236}">
                  <a16:creationId xmlns:a16="http://schemas.microsoft.com/office/drawing/2014/main" id="{AFB192BD-E6E1-4D52-8D78-610096FE5833}"/>
                </a:ext>
              </a:extLst>
            </p:cNvPr>
            <p:cNvPicPr>
              <a:picLocks noChangeAspect="1"/>
            </p:cNvPicPr>
            <p:nvPr/>
          </p:nvPicPr>
          <p:blipFill>
            <a:blip r:embed="rId4"/>
            <a:stretch>
              <a:fillRect/>
            </a:stretch>
          </p:blipFill>
          <p:spPr>
            <a:xfrm>
              <a:off x="5188782" y="3680785"/>
              <a:ext cx="1814435" cy="1197527"/>
            </a:xfrm>
            <a:prstGeom prst="rect">
              <a:avLst/>
            </a:prstGeom>
          </p:spPr>
        </p:pic>
        <p:pic>
          <p:nvPicPr>
            <p:cNvPr id="19" name="Picture 2" descr="C:\Users\Sangwoo\Documents\Work_UW\Experiments2\Microscope\IDE patterning\766\SRO_GSO_wetetching_10x.JPG">
              <a:extLst>
                <a:ext uri="{FF2B5EF4-FFF2-40B4-BE49-F238E27FC236}">
                  <a16:creationId xmlns:a16="http://schemas.microsoft.com/office/drawing/2014/main" id="{A20F624E-3A93-45B5-A21E-7139167091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483" y="5144328"/>
              <a:ext cx="1344746" cy="101542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AD0FB68-50BA-4365-A025-4A89D2BAB182}"/>
                </a:ext>
              </a:extLst>
            </p:cNvPr>
            <p:cNvSpPr txBox="1"/>
            <p:nvPr/>
          </p:nvSpPr>
          <p:spPr>
            <a:xfrm>
              <a:off x="4838232" y="4863291"/>
              <a:ext cx="2727271" cy="153138"/>
            </a:xfrm>
            <a:prstGeom prst="rect">
              <a:avLst/>
            </a:prstGeom>
            <a:noFill/>
          </p:spPr>
          <p:txBody>
            <a:bodyPr wrap="square" rtlCol="0">
              <a:spAutoFit/>
            </a:bodyPr>
            <a:lstStyle/>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Example of UV light being applied on patterned PR</a:t>
              </a:r>
            </a:p>
          </p:txBody>
        </p:sp>
        <p:sp>
          <p:nvSpPr>
            <p:cNvPr id="21" name="TextBox 20">
              <a:extLst>
                <a:ext uri="{FF2B5EF4-FFF2-40B4-BE49-F238E27FC236}">
                  <a16:creationId xmlns:a16="http://schemas.microsoft.com/office/drawing/2014/main" id="{7BA38995-D423-4118-AFE9-FF4C3CC5A60D}"/>
                </a:ext>
              </a:extLst>
            </p:cNvPr>
            <p:cNvSpPr txBox="1"/>
            <p:nvPr/>
          </p:nvSpPr>
          <p:spPr>
            <a:xfrm>
              <a:off x="4908544" y="6275172"/>
              <a:ext cx="2578876" cy="503166"/>
            </a:xfrm>
            <a:prstGeom prst="rect">
              <a:avLst/>
            </a:prstGeom>
            <a:noFill/>
          </p:spPr>
          <p:txBody>
            <a:bodyPr wrap="square" rtlCol="0">
              <a:spAutoFit/>
            </a:bodyPr>
            <a:lstStyle/>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The actual pattern is dense, but please draw the electrodes large enough to make the pattern visible.</a:t>
              </a:r>
            </a:p>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It would be good if the protruding parts are arranged to intersect five each.</a:t>
              </a:r>
            </a:p>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Please also refer to example number 4 below.</a:t>
              </a:r>
            </a:p>
          </p:txBody>
        </p:sp>
      </p:grpSp>
      <p:sp>
        <p:nvSpPr>
          <p:cNvPr id="25" name="TextBox 24">
            <a:extLst>
              <a:ext uri="{FF2B5EF4-FFF2-40B4-BE49-F238E27FC236}">
                <a16:creationId xmlns:a16="http://schemas.microsoft.com/office/drawing/2014/main" id="{36DA4D68-497E-49A0-9525-C577374EF315}"/>
              </a:ext>
            </a:extLst>
          </p:cNvPr>
          <p:cNvSpPr txBox="1"/>
          <p:nvPr/>
        </p:nvSpPr>
        <p:spPr>
          <a:xfrm>
            <a:off x="183153" y="71559"/>
            <a:ext cx="9342510" cy="400110"/>
          </a:xfrm>
          <a:prstGeom prst="rect">
            <a:avLst/>
          </a:prstGeom>
          <a:noFill/>
        </p:spPr>
        <p:txBody>
          <a:bodyPr wrap="square" rtlCol="0">
            <a:spAutoFit/>
          </a:bodyPr>
          <a:lstStyle/>
          <a:p>
            <a:r>
              <a:rPr lang="en-US" altLang="ko-KR" sz="2000" b="0" i="0" dirty="0">
                <a:solidFill>
                  <a:srgbClr val="000000"/>
                </a:solidFill>
                <a:effectLst/>
                <a:latin typeface="Noto Sans CJK KR Medium" panose="020B0600000000000000" pitchFamily="34" charset="-127"/>
                <a:ea typeface="Noto Sans CJK KR Medium" panose="020B0600000000000000" pitchFamily="34" charset="-127"/>
              </a:rPr>
              <a:t>Element </a:t>
            </a:r>
            <a:r>
              <a:rPr lang="en-US" altLang="ko-KR" sz="2000" dirty="0">
                <a:latin typeface="Noto Sans CJK KR Medium" panose="020B0600000000000000" pitchFamily="34" charset="-127"/>
                <a:ea typeface="Noto Sans CJK KR Medium" panose="020B0600000000000000" pitchFamily="34" charset="-127"/>
              </a:rPr>
              <a:t>2.</a:t>
            </a:r>
            <a:r>
              <a:rPr lang="en-US" altLang="ko-KR" sz="2000" b="1" dirty="0">
                <a:latin typeface="Noto Sans CJK KR Medium" panose="020B0600000000000000" pitchFamily="34" charset="-127"/>
                <a:ea typeface="Noto Sans CJK KR Medium" panose="020B0600000000000000" pitchFamily="34" charset="-127"/>
              </a:rPr>
              <a:t> </a:t>
            </a:r>
            <a:r>
              <a:rPr lang="en-US" altLang="ko-KR" sz="2000" dirty="0">
                <a:solidFill>
                  <a:schemeClr val="bg2">
                    <a:lumMod val="90000"/>
                  </a:schemeClr>
                </a:solidFill>
                <a:latin typeface="Noto Sans CJK KR Medium" panose="020B0600000000000000" pitchFamily="34" charset="-127"/>
                <a:ea typeface="Noto Sans CJK KR Medium" panose="020B0600000000000000" pitchFamily="34" charset="-127"/>
              </a:rPr>
              <a:t>Photolithography</a:t>
            </a:r>
            <a:r>
              <a:rPr lang="ja-JP" altLang="en-US" sz="1200" dirty="0">
                <a:solidFill>
                  <a:srgbClr val="FF0000"/>
                </a:solidFill>
                <a:latin typeface="Noto Sans CJK KR Medium" panose="020B0600000000000000" pitchFamily="34" charset="-127"/>
                <a:ea typeface="Noto Sans CJK KR Medium" panose="020B0600000000000000" pitchFamily="34" charset="-127"/>
              </a:rPr>
              <a:t> </a:t>
            </a:r>
            <a:r>
              <a:rPr lang="en-US" altLang="ko-KR" sz="1200" dirty="0">
                <a:solidFill>
                  <a:srgbClr val="FF0000"/>
                </a:solidFill>
              </a:rPr>
              <a:t>(Actual keyword or name for Googling)</a:t>
            </a:r>
            <a:endParaRPr lang="ko-KR" altLang="en-US" sz="1200" dirty="0">
              <a:solidFill>
                <a:srgbClr val="FF0000"/>
              </a:solidFill>
              <a:latin typeface="Noto Sans CJK KR Medium" panose="020B0600000000000000" pitchFamily="34" charset="-127"/>
              <a:ea typeface="Noto Sans CJK KR Medium" panose="020B0600000000000000" pitchFamily="34" charset="-127"/>
            </a:endParaRPr>
          </a:p>
        </p:txBody>
      </p:sp>
      <p:sp>
        <p:nvSpPr>
          <p:cNvPr id="29" name="TextBox 28">
            <a:extLst>
              <a:ext uri="{FF2B5EF4-FFF2-40B4-BE49-F238E27FC236}">
                <a16:creationId xmlns:a16="http://schemas.microsoft.com/office/drawing/2014/main" id="{5ED8BB9B-6535-4540-B42D-0C2A4652C30B}"/>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3" name="TextBox 2">
            <a:extLst>
              <a:ext uri="{FF2B5EF4-FFF2-40B4-BE49-F238E27FC236}">
                <a16:creationId xmlns:a16="http://schemas.microsoft.com/office/drawing/2014/main" id="{E6E56232-94B6-1133-AF21-2DE08801BE98}"/>
              </a:ext>
            </a:extLst>
          </p:cNvPr>
          <p:cNvSpPr txBox="1"/>
          <p:nvPr/>
        </p:nvSpPr>
        <p:spPr>
          <a:xfrm>
            <a:off x="7647556" y="584775"/>
            <a:ext cx="1982219" cy="4131900"/>
          </a:xfrm>
          <a:prstGeom prst="rect">
            <a:avLst/>
          </a:prstGeom>
          <a:noFill/>
        </p:spPr>
        <p:txBody>
          <a:bodyPr wrap="square" rtlCol="0">
            <a:spAutoFit/>
          </a:bodyPr>
          <a:lstStyle/>
          <a:p>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Details</a:t>
            </a:r>
          </a:p>
          <a:p>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r>
              <a:rPr lang="en-US" altLang="ko-KR" sz="1500" b="1" i="0" dirty="0">
                <a:solidFill>
                  <a:srgbClr val="000000"/>
                </a:solidFill>
                <a:effectLst/>
                <a:latin typeface="Noto Sans CJK KR Medium" panose="020B0600000000000000" pitchFamily="34" charset="-127"/>
                <a:ea typeface="Noto Sans CJK KR Medium" panose="020B0600000000000000" pitchFamily="34" charset="-127"/>
              </a:rPr>
              <a:t>Components</a:t>
            </a:r>
            <a:r>
              <a:rPr lang="ko-KR" altLang="en-US" sz="1500" b="1" i="0" dirty="0">
                <a:solidFill>
                  <a:srgbClr val="000000"/>
                </a:solidFill>
                <a:effectLst/>
                <a:latin typeface="Noto Sans CJK KR Medium" panose="020B0600000000000000" pitchFamily="34" charset="-127"/>
                <a:ea typeface="Noto Sans CJK KR Medium" panose="020B0600000000000000" pitchFamily="34" charset="-127"/>
              </a:rPr>
              <a:t> </a:t>
            </a:r>
            <a:r>
              <a:rPr lang="en-US" altLang="ko-KR" sz="1500" b="1" dirty="0">
                <a:latin typeface="Noto Sans CJK KR Medium" panose="020B0600000000000000" pitchFamily="34" charset="-127"/>
                <a:ea typeface="Noto Sans CJK KR Medium" panose="020B0600000000000000" pitchFamily="34" charset="-127"/>
              </a:rPr>
              <a:t>:</a:t>
            </a:r>
          </a:p>
          <a:p>
            <a:pPr>
              <a:lnSpc>
                <a:spcPct val="150000"/>
              </a:lnSpc>
            </a:pP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Texture :</a:t>
            </a:r>
          </a:p>
          <a:p>
            <a:pPr>
              <a:lnSpc>
                <a:spcPct val="150000"/>
              </a:lnSpc>
            </a:pP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Size, Proportion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p>
          <a:p>
            <a:pPr>
              <a:lnSpc>
                <a:spcPct val="150000"/>
              </a:lnSpc>
            </a:pPr>
            <a:r>
              <a:rPr lang="en-US" altLang="ko-KR" sz="1500" b="1" i="0" dirty="0">
                <a:solidFill>
                  <a:srgbClr val="222222"/>
                </a:solidFill>
                <a:effectLst/>
                <a:latin typeface="Noto Sans CJK KR Medium" panose="020B0600000000000000" pitchFamily="34" charset="-127"/>
                <a:ea typeface="Noto Sans CJK KR Medium" panose="020B0600000000000000" pitchFamily="34" charset="-127"/>
              </a:rPr>
              <a:t>Color :</a:t>
            </a: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ja-JP" sz="1500" b="1" dirty="0">
                <a:latin typeface="Noto Sans CJK KR Medium" panose="020B0600000000000000" pitchFamily="34" charset="-127"/>
                <a:ea typeface="Noto Sans CJK KR Medium" panose="020B0600000000000000" pitchFamily="34" charset="-127"/>
                <a:cs typeface="Arial Unicode MS" pitchFamily="50" charset="-127"/>
              </a:rPr>
              <a:t>Others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ko-KR" sz="1500" b="1" dirty="0">
                <a:latin typeface="Noto Sans CJK KR Medium" panose="020B0600000000000000" pitchFamily="34" charset="-127"/>
                <a:ea typeface="Noto Sans CJK KR Medium" panose="020B0600000000000000" pitchFamily="34" charset="-127"/>
              </a:rPr>
              <a:t>Protein code :</a:t>
            </a:r>
          </a:p>
          <a:p>
            <a:endParaRPr lang="en-US" altLang="ko-KR" sz="1500" b="1" dirty="0">
              <a:latin typeface="Noto Sans CJK KR Medium" panose="020B0600000000000000" pitchFamily="34" charset="-127"/>
              <a:ea typeface="Noto Sans CJK KR Medium" panose="020B0600000000000000" pitchFamily="34" charset="-127"/>
            </a:endParaRPr>
          </a:p>
        </p:txBody>
      </p:sp>
      <p:sp>
        <p:nvSpPr>
          <p:cNvPr id="5" name="TextBox 4">
            <a:extLst>
              <a:ext uri="{FF2B5EF4-FFF2-40B4-BE49-F238E27FC236}">
                <a16:creationId xmlns:a16="http://schemas.microsoft.com/office/drawing/2014/main" id="{FDD8A367-92DF-A7F3-81DA-AA9EEE183C2D}"/>
              </a:ext>
            </a:extLst>
          </p:cNvPr>
          <p:cNvSpPr txBox="1"/>
          <p:nvPr/>
        </p:nvSpPr>
        <p:spPr>
          <a:xfrm>
            <a:off x="7961563" y="4754584"/>
            <a:ext cx="3938889" cy="954107"/>
          </a:xfrm>
          <a:prstGeom prst="rect">
            <a:avLst/>
          </a:prstGeom>
          <a:noFill/>
        </p:spPr>
        <p:txBody>
          <a:bodyPr wrap="square" rtlCol="0">
            <a:spAutoFit/>
          </a:bodyPr>
          <a:lstStyle/>
          <a:p>
            <a:pPr algn="r"/>
            <a:r>
              <a:rPr lang="en-US" altLang="zh-TW" sz="1400" b="0" i="0" dirty="0">
                <a:solidFill>
                  <a:srgbClr val="000000"/>
                </a:solidFill>
                <a:effectLst/>
                <a:latin typeface="Noto Sans CJK KR Medium" panose="020B0600000000000000" pitchFamily="34" charset="-127"/>
                <a:ea typeface="Noto Sans CJK KR Medium" panose="020B0600000000000000" pitchFamily="34" charset="-127"/>
              </a:rPr>
              <a:t>Molecular structure formula attached</a:t>
            </a:r>
            <a:r>
              <a:rPr lang="en-US" altLang="ko-KR" sz="1400" dirty="0">
                <a:latin typeface="Noto Sans CJK KR Medium" panose="020B0600000000000000" pitchFamily="34" charset="-127"/>
                <a:ea typeface="Noto Sans CJK KR Medium" panose="020B0600000000000000" pitchFamily="34" charset="-127"/>
              </a:rPr>
              <a:t>*</a:t>
            </a:r>
            <a:r>
              <a:rPr lang="en-US" altLang="ko-KR" sz="1400" b="0" i="0" dirty="0" err="1">
                <a:solidFill>
                  <a:srgbClr val="1F1F1F"/>
                </a:solidFill>
                <a:effectLst/>
                <a:latin typeface="Noto Sans CJK KR Medium" panose="020B0600000000000000" pitchFamily="34" charset="-127"/>
                <a:ea typeface="Noto Sans CJK KR Medium" panose="020B0600000000000000" pitchFamily="34" charset="-127"/>
              </a:rPr>
              <a:t>ChemDraw</a:t>
            </a:r>
            <a:endParaRPr lang="en-US" altLang="ko-KR" sz="1400" dirty="0">
              <a:latin typeface="Noto Sans CJK KR Medium" panose="020B0600000000000000" pitchFamily="34" charset="-127"/>
              <a:ea typeface="Noto Sans CJK KR Medium" panose="020B0600000000000000" pitchFamily="34" charset="-127"/>
            </a:endParaRPr>
          </a:p>
          <a:p>
            <a:pPr algn="r"/>
            <a:endParaRPr lang="en-US" altLang="ko-KR" sz="1400" dirty="0">
              <a:latin typeface="Noto Sans CJK KR Medium" panose="020B0600000000000000" pitchFamily="34" charset="-127"/>
              <a:ea typeface="Noto Sans CJK KR Medium" panose="020B0600000000000000" pitchFamily="34" charset="-127"/>
            </a:endParaRPr>
          </a:p>
          <a:p>
            <a:pPr algn="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Protein code from </a:t>
            </a:r>
            <a:r>
              <a:rPr lang="en-US" altLang="ko-KR" sz="1400" dirty="0">
                <a:latin typeface="Noto Sans CJK KR Medium" panose="020B0600000000000000" pitchFamily="34" charset="-127"/>
                <a:ea typeface="Noto Sans CJK KR Medium" panose="020B0600000000000000" pitchFamily="34" charset="-127"/>
                <a:hlinkClick r:id="rId6"/>
              </a:rPr>
              <a:t>https://www.rcsb.org/</a:t>
            </a:r>
            <a:endParaRPr lang="en-US" altLang="ko-KR" sz="1400" dirty="0">
              <a:latin typeface="Noto Sans CJK KR Medium" panose="020B0600000000000000" pitchFamily="34" charset="-127"/>
              <a:ea typeface="Noto Sans CJK KR Medium" panose="020B0600000000000000" pitchFamily="34" charset="-127"/>
            </a:endParaRPr>
          </a:p>
        </p:txBody>
      </p:sp>
      <p:sp>
        <p:nvSpPr>
          <p:cNvPr id="6" name="TextBox 5">
            <a:extLst>
              <a:ext uri="{FF2B5EF4-FFF2-40B4-BE49-F238E27FC236}">
                <a16:creationId xmlns:a16="http://schemas.microsoft.com/office/drawing/2014/main" id="{BC28DDB0-E71B-4462-F058-A4001855A270}"/>
              </a:ext>
            </a:extLst>
          </p:cNvPr>
          <p:cNvSpPr txBox="1"/>
          <p:nvPr/>
        </p:nvSpPr>
        <p:spPr>
          <a:xfrm>
            <a:off x="7642009" y="5872802"/>
            <a:ext cx="4397299" cy="861774"/>
          </a:xfrm>
          <a:prstGeom prst="rect">
            <a:avLst/>
          </a:prstGeom>
          <a:noFill/>
        </p:spPr>
        <p:txBody>
          <a:bodyPr wrap="square" rtlCol="0">
            <a:spAutoFit/>
          </a:bodyPr>
          <a:lstStyle/>
          <a:p>
            <a:r>
              <a:rPr lang="en-US" altLang="ko-KR" sz="1000" dirty="0">
                <a:solidFill>
                  <a:srgbClr val="FF0000"/>
                </a:solidFill>
                <a:latin typeface="Arial Unicode MS" pitchFamily="50" charset="-127"/>
                <a:ea typeface="Arial Unicode MS" pitchFamily="50" charset="-127"/>
                <a:cs typeface="Arial Unicode MS" pitchFamily="50" charset="-127"/>
              </a:rPr>
              <a:t>Tip. </a:t>
            </a:r>
            <a:br>
              <a:rPr lang="en-US" altLang="ko-KR" sz="1000" dirty="0">
                <a:solidFill>
                  <a:srgbClr val="FF0000"/>
                </a:solidFill>
                <a:latin typeface="Arial Unicode MS" pitchFamily="50" charset="-127"/>
                <a:ea typeface="Arial Unicode MS" pitchFamily="50" charset="-127"/>
                <a:cs typeface="Arial Unicode MS" pitchFamily="50" charset="-127"/>
              </a:rPr>
            </a:br>
            <a:r>
              <a:rPr lang="en-US" altLang="ko-KR" sz="1000" dirty="0">
                <a:solidFill>
                  <a:srgbClr val="FF0000"/>
                </a:solidFill>
                <a:latin typeface="Arial Unicode MS" pitchFamily="50" charset="-127"/>
                <a:ea typeface="Arial Unicode MS" pitchFamily="50" charset="-127"/>
                <a:cs typeface="Arial Unicode MS" pitchFamily="50" charset="-127"/>
              </a:rPr>
              <a:t>Fill the left side with the reference image. The more, the better. We will do the enlargement. (Ex, SEM, TEM, blueprint, figure, scheme, etc. Any puzzle piece for visualization is fine.) If there is not enough space, create a page and put it in.</a:t>
            </a:r>
            <a:endParaRPr lang="ko-KR" altLang="en-US" sz="1000" dirty="0">
              <a:solidFill>
                <a:srgbClr val="FF0000"/>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91836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2" name="직사각형 1"/>
          <p:cNvSpPr/>
          <p:nvPr/>
        </p:nvSpPr>
        <p:spPr>
          <a:xfrm rot="5400000">
            <a:off x="-3353326" y="3353325"/>
            <a:ext cx="6858000" cy="151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291548" y="584775"/>
            <a:ext cx="7215809" cy="615395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 name="그룹 17">
            <a:extLst>
              <a:ext uri="{FF2B5EF4-FFF2-40B4-BE49-F238E27FC236}">
                <a16:creationId xmlns:a16="http://schemas.microsoft.com/office/drawing/2014/main" id="{3A254414-67B4-4D7D-857A-00EC4C862719}"/>
              </a:ext>
            </a:extLst>
          </p:cNvPr>
          <p:cNvGrpSpPr/>
          <p:nvPr/>
        </p:nvGrpSpPr>
        <p:grpSpPr>
          <a:xfrm>
            <a:off x="3371850" y="2301444"/>
            <a:ext cx="3997510" cy="3674146"/>
            <a:chOff x="-156987" y="3519728"/>
            <a:chExt cx="3696594" cy="3124660"/>
          </a:xfrm>
        </p:grpSpPr>
        <p:pic>
          <p:nvPicPr>
            <p:cNvPr id="14" name="그림 13">
              <a:extLst>
                <a:ext uri="{FF2B5EF4-FFF2-40B4-BE49-F238E27FC236}">
                  <a16:creationId xmlns:a16="http://schemas.microsoft.com/office/drawing/2014/main" id="{74DE09CE-501F-42A1-B9E7-C054EA6C0602}"/>
                </a:ext>
              </a:extLst>
            </p:cNvPr>
            <p:cNvPicPr>
              <a:picLocks noChangeAspect="1"/>
            </p:cNvPicPr>
            <p:nvPr/>
          </p:nvPicPr>
          <p:blipFill>
            <a:blip r:embed="rId3"/>
            <a:stretch>
              <a:fillRect/>
            </a:stretch>
          </p:blipFill>
          <p:spPr>
            <a:xfrm>
              <a:off x="1328308" y="5300471"/>
              <a:ext cx="980216" cy="1138634"/>
            </a:xfrm>
            <a:prstGeom prst="rect">
              <a:avLst/>
            </a:prstGeom>
          </p:spPr>
        </p:pic>
        <p:pic>
          <p:nvPicPr>
            <p:cNvPr id="15" name="그림 14">
              <a:extLst>
                <a:ext uri="{FF2B5EF4-FFF2-40B4-BE49-F238E27FC236}">
                  <a16:creationId xmlns:a16="http://schemas.microsoft.com/office/drawing/2014/main" id="{70AFB291-9914-4B91-967C-C32182D32BEB}"/>
                </a:ext>
              </a:extLst>
            </p:cNvPr>
            <p:cNvPicPr>
              <a:picLocks noChangeAspect="1"/>
            </p:cNvPicPr>
            <p:nvPr/>
          </p:nvPicPr>
          <p:blipFill>
            <a:blip r:embed="rId4"/>
            <a:stretch>
              <a:fillRect/>
            </a:stretch>
          </p:blipFill>
          <p:spPr>
            <a:xfrm>
              <a:off x="801505" y="3519728"/>
              <a:ext cx="2033823" cy="1179154"/>
            </a:xfrm>
            <a:prstGeom prst="rect">
              <a:avLst/>
            </a:prstGeom>
          </p:spPr>
        </p:pic>
        <p:sp>
          <p:nvSpPr>
            <p:cNvPr id="16" name="TextBox 15">
              <a:extLst>
                <a:ext uri="{FF2B5EF4-FFF2-40B4-BE49-F238E27FC236}">
                  <a16:creationId xmlns:a16="http://schemas.microsoft.com/office/drawing/2014/main" id="{AAFCD01C-FD46-48C7-82C7-B806FC061F6C}"/>
                </a:ext>
              </a:extLst>
            </p:cNvPr>
            <p:cNvSpPr txBox="1"/>
            <p:nvPr/>
          </p:nvSpPr>
          <p:spPr>
            <a:xfrm>
              <a:off x="-156987" y="4728000"/>
              <a:ext cx="3696594" cy="497319"/>
            </a:xfrm>
            <a:prstGeom prst="rect">
              <a:avLst/>
            </a:prstGeom>
            <a:noFill/>
          </p:spPr>
          <p:txBody>
            <a:bodyPr wrap="square" rtlCol="0">
              <a:spAutoFit/>
            </a:bodyPr>
            <a:lstStyle/>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Please refer to it when you draw a sample or a picture I drew on my own!</a:t>
              </a:r>
            </a:p>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Different from the number one, the number two, three, and four, the SMO is filled with oxygen,</a:t>
              </a:r>
            </a:p>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You have to show your pretty side.</a:t>
              </a:r>
              <a:endParaRPr lang="en-US" altLang="ko-KR" sz="8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17" name="TextBox 16">
              <a:extLst>
                <a:ext uri="{FF2B5EF4-FFF2-40B4-BE49-F238E27FC236}">
                  <a16:creationId xmlns:a16="http://schemas.microsoft.com/office/drawing/2014/main" id="{85C5D7B3-2A29-4870-BCF6-0368B036F340}"/>
                </a:ext>
              </a:extLst>
            </p:cNvPr>
            <p:cNvSpPr txBox="1"/>
            <p:nvPr/>
          </p:nvSpPr>
          <p:spPr>
            <a:xfrm>
              <a:off x="1207978" y="6461165"/>
              <a:ext cx="1406046" cy="183223"/>
            </a:xfrm>
            <a:prstGeom prst="rect">
              <a:avLst/>
            </a:prstGeom>
            <a:noFill/>
          </p:spPr>
          <p:txBody>
            <a:bodyPr wrap="square" rtlCol="0">
              <a:spAutoFit/>
            </a:bodyPr>
            <a:lstStyle/>
            <a:p>
              <a:pPr algn="ctr"/>
              <a:r>
                <a:rPr lang="en-US" altLang="ja-JP" sz="8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Example of a beaker</a:t>
              </a:r>
            </a:p>
          </p:txBody>
        </p:sp>
      </p:grpSp>
      <p:sp>
        <p:nvSpPr>
          <p:cNvPr id="19" name="직사각형 18">
            <a:extLst>
              <a:ext uri="{FF2B5EF4-FFF2-40B4-BE49-F238E27FC236}">
                <a16:creationId xmlns:a16="http://schemas.microsoft.com/office/drawing/2014/main" id="{DF3302ED-C2B6-4246-88BE-2466F357CF08}"/>
              </a:ext>
            </a:extLst>
          </p:cNvPr>
          <p:cNvSpPr/>
          <p:nvPr/>
        </p:nvSpPr>
        <p:spPr>
          <a:xfrm>
            <a:off x="581385" y="734485"/>
            <a:ext cx="6096000" cy="1200329"/>
          </a:xfrm>
          <a:prstGeom prst="rect">
            <a:avLst/>
          </a:prstGeom>
        </p:spPr>
        <p:txBody>
          <a:bodyPr>
            <a:spAutoFit/>
          </a:bodyPr>
          <a:lstStyle/>
          <a:p>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rPr>
              <a:t>Chemical etching</a:t>
            </a:r>
          </a:p>
          <a:p>
            <a:pPr marL="171450" indent="-171450">
              <a:buFont typeface="Wingdings" panose="05000000000000000000" pitchFamily="2" charset="2"/>
              <a:buChar char="§"/>
            </a:pP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Put NaIO4 in the beaker and put two samples.</a:t>
            </a:r>
          </a:p>
          <a:p>
            <a:pPr marL="171450" indent="-171450">
              <a:buFont typeface="Wingdings" panose="05000000000000000000" pitchFamily="2" charset="2"/>
              <a:buChar char="§"/>
            </a:pPr>
            <a:r>
              <a:rPr lang="en-US" altLang="ja-JP" sz="1200" b="0" i="0" dirty="0">
                <a:solidFill>
                  <a:schemeClr val="bg2">
                    <a:lumMod val="90000"/>
                  </a:schemeClr>
                </a:solidFill>
                <a:effectLst/>
                <a:latin typeface="Noto Sans CJK KR Medium" panose="020B0600000000000000" pitchFamily="34" charset="-127"/>
                <a:ea typeface="Noto Sans CJK KR Medium" panose="020B0600000000000000" pitchFamily="34" charset="-127"/>
              </a:rPr>
              <a:t>And I would like to express that the layer called SRO is being cut along the shape of the thin film that has become a PR pattern.</a:t>
            </a:r>
            <a:endParaRPr lang="en-US" altLang="ja-JP" sz="1200" dirty="0">
              <a:solidFill>
                <a:schemeClr val="bg2">
                  <a:lumMod val="90000"/>
                </a:schemeClr>
              </a:solidFill>
              <a:latin typeface="Noto Sans CJK KR Medium" panose="020B0600000000000000" pitchFamily="34" charset="-127"/>
              <a:ea typeface="Noto Sans CJK KR Medium" panose="020B0600000000000000" pitchFamily="34" charset="-127"/>
            </a:endParaRPr>
          </a:p>
          <a:p>
            <a:pPr marL="171450" indent="-171450">
              <a:buFont typeface="Wingdings" panose="05000000000000000000" pitchFamily="2" charset="2"/>
              <a:buChar char="§"/>
            </a:pPr>
            <a:r>
              <a:rPr lang="en-US" altLang="ko-KR" sz="1200" dirty="0">
                <a:solidFill>
                  <a:schemeClr val="bg2">
                    <a:lumMod val="90000"/>
                  </a:schemeClr>
                </a:solidFill>
                <a:latin typeface="Noto Sans CJK KR Medium" panose="020B0600000000000000" pitchFamily="34" charset="-127"/>
                <a:ea typeface="Noto Sans CJK KR Medium" panose="020B0600000000000000" pitchFamily="34" charset="-127"/>
              </a:rPr>
              <a:t>(Or it may be expressed as melting and disappearing into a solution.)</a:t>
            </a:r>
          </a:p>
          <a:p>
            <a:pPr marL="171450" indent="-171450">
              <a:buFont typeface="Wingdings" panose="05000000000000000000" pitchFamily="2" charset="2"/>
              <a:buChar char="§"/>
            </a:pP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pic>
        <p:nvPicPr>
          <p:cNvPr id="21" name="그림 20">
            <a:extLst>
              <a:ext uri="{FF2B5EF4-FFF2-40B4-BE49-F238E27FC236}">
                <a16:creationId xmlns:a16="http://schemas.microsoft.com/office/drawing/2014/main" id="{34D2D796-B348-4538-94A0-9E64AD97D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01" y="1888248"/>
            <a:ext cx="2745899" cy="2609524"/>
          </a:xfrm>
          <a:prstGeom prst="rect">
            <a:avLst/>
          </a:prstGeom>
        </p:spPr>
      </p:pic>
      <p:sp>
        <p:nvSpPr>
          <p:cNvPr id="20" name="TextBox 19">
            <a:extLst>
              <a:ext uri="{FF2B5EF4-FFF2-40B4-BE49-F238E27FC236}">
                <a16:creationId xmlns:a16="http://schemas.microsoft.com/office/drawing/2014/main" id="{E3DB6CBC-5A0D-4523-BBF9-35005089168A}"/>
              </a:ext>
            </a:extLst>
          </p:cNvPr>
          <p:cNvSpPr txBox="1"/>
          <p:nvPr/>
        </p:nvSpPr>
        <p:spPr>
          <a:xfrm>
            <a:off x="183153" y="71559"/>
            <a:ext cx="9342510" cy="400110"/>
          </a:xfrm>
          <a:prstGeom prst="rect">
            <a:avLst/>
          </a:prstGeom>
          <a:noFill/>
        </p:spPr>
        <p:txBody>
          <a:bodyPr wrap="square" rtlCol="0">
            <a:spAutoFit/>
          </a:bodyPr>
          <a:lstStyle/>
          <a:p>
            <a:r>
              <a:rPr lang="en-US" altLang="ko-KR" sz="2000" b="0" i="0" dirty="0">
                <a:solidFill>
                  <a:srgbClr val="000000"/>
                </a:solidFill>
                <a:effectLst/>
                <a:latin typeface="Noto Sans CJK KR Medium" panose="020B0600000000000000" pitchFamily="34" charset="-127"/>
                <a:ea typeface="Noto Sans CJK KR Medium" panose="020B0600000000000000" pitchFamily="34" charset="-127"/>
              </a:rPr>
              <a:t>Element</a:t>
            </a:r>
            <a:r>
              <a:rPr lang="en-US" altLang="ko-KR" sz="2000" b="1" dirty="0">
                <a:latin typeface="Noto Sans CJK KR Medium" panose="020B0600000000000000" pitchFamily="34" charset="-127"/>
                <a:ea typeface="Noto Sans CJK KR Medium" panose="020B0600000000000000" pitchFamily="34" charset="-127"/>
              </a:rPr>
              <a:t> 3. </a:t>
            </a:r>
            <a:r>
              <a:rPr lang="en-US" altLang="ko-KR" sz="2000" dirty="0">
                <a:solidFill>
                  <a:schemeClr val="bg2">
                    <a:lumMod val="90000"/>
                  </a:schemeClr>
                </a:solidFill>
                <a:latin typeface="Noto Sans CJK KR Medium" panose="020B0600000000000000" pitchFamily="34" charset="-127"/>
                <a:ea typeface="Noto Sans CJK KR Medium" panose="020B0600000000000000" pitchFamily="34" charset="-127"/>
              </a:rPr>
              <a:t>Chemical etching </a:t>
            </a:r>
            <a:r>
              <a:rPr lang="ja-JP" altLang="en-US" sz="1200" dirty="0">
                <a:solidFill>
                  <a:srgbClr val="FF0000"/>
                </a:solidFill>
                <a:latin typeface="Noto Sans CJK KR Medium" panose="020B0600000000000000" pitchFamily="34" charset="-127"/>
                <a:ea typeface="Noto Sans CJK KR Medium" panose="020B0600000000000000" pitchFamily="34" charset="-127"/>
              </a:rPr>
              <a:t> </a:t>
            </a:r>
            <a:r>
              <a:rPr lang="en-US" altLang="ko-KR" sz="1200" dirty="0">
                <a:solidFill>
                  <a:srgbClr val="FF0000"/>
                </a:solidFill>
              </a:rPr>
              <a:t>(Actual keyword or name for Googling)</a:t>
            </a:r>
            <a:endParaRPr lang="ko-KR" altLang="en-US" sz="1200" dirty="0">
              <a:solidFill>
                <a:srgbClr val="FF0000"/>
              </a:solidFill>
              <a:latin typeface="Noto Sans CJK KR Medium" panose="020B0600000000000000" pitchFamily="34" charset="-127"/>
              <a:ea typeface="Noto Sans CJK KR Medium" panose="020B0600000000000000" pitchFamily="34" charset="-127"/>
            </a:endParaRPr>
          </a:p>
        </p:txBody>
      </p:sp>
      <p:sp>
        <p:nvSpPr>
          <p:cNvPr id="30" name="TextBox 29">
            <a:extLst>
              <a:ext uri="{FF2B5EF4-FFF2-40B4-BE49-F238E27FC236}">
                <a16:creationId xmlns:a16="http://schemas.microsoft.com/office/drawing/2014/main" id="{186A34BA-9E98-460E-8514-ED65305E7E1B}"/>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31" name="TextBox 30">
            <a:extLst>
              <a:ext uri="{FF2B5EF4-FFF2-40B4-BE49-F238E27FC236}">
                <a16:creationId xmlns:a16="http://schemas.microsoft.com/office/drawing/2014/main" id="{BEF6EB8B-06B6-4F8E-A784-6418E14AFD61}"/>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32" name="TextBox 31">
            <a:extLst>
              <a:ext uri="{FF2B5EF4-FFF2-40B4-BE49-F238E27FC236}">
                <a16:creationId xmlns:a16="http://schemas.microsoft.com/office/drawing/2014/main" id="{DD5C77E1-1974-4BBA-970D-06713C700E52}"/>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33" name="TextBox 32">
            <a:extLst>
              <a:ext uri="{FF2B5EF4-FFF2-40B4-BE49-F238E27FC236}">
                <a16:creationId xmlns:a16="http://schemas.microsoft.com/office/drawing/2014/main" id="{29A5B0A6-BB5A-45F4-9C99-3C12EBE09079}"/>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3" name="TextBox 2">
            <a:extLst>
              <a:ext uri="{FF2B5EF4-FFF2-40B4-BE49-F238E27FC236}">
                <a16:creationId xmlns:a16="http://schemas.microsoft.com/office/drawing/2014/main" id="{17CE85E5-DD86-57AF-BEF4-560B5E254C78}"/>
              </a:ext>
            </a:extLst>
          </p:cNvPr>
          <p:cNvSpPr txBox="1"/>
          <p:nvPr/>
        </p:nvSpPr>
        <p:spPr>
          <a:xfrm>
            <a:off x="7647556" y="584775"/>
            <a:ext cx="1982219" cy="4131900"/>
          </a:xfrm>
          <a:prstGeom prst="rect">
            <a:avLst/>
          </a:prstGeom>
          <a:noFill/>
        </p:spPr>
        <p:txBody>
          <a:bodyPr wrap="square" rtlCol="0">
            <a:spAutoFit/>
          </a:bodyPr>
          <a:lstStyle/>
          <a:p>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Details</a:t>
            </a:r>
          </a:p>
          <a:p>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r>
              <a:rPr lang="en-US" altLang="ko-KR" sz="1500" b="1" i="0" dirty="0">
                <a:solidFill>
                  <a:srgbClr val="000000"/>
                </a:solidFill>
                <a:effectLst/>
                <a:latin typeface="Noto Sans CJK KR Medium" panose="020B0600000000000000" pitchFamily="34" charset="-127"/>
                <a:ea typeface="Noto Sans CJK KR Medium" panose="020B0600000000000000" pitchFamily="34" charset="-127"/>
              </a:rPr>
              <a:t>Components</a:t>
            </a:r>
            <a:r>
              <a:rPr lang="ko-KR" altLang="en-US" sz="1500" b="1" i="0" dirty="0">
                <a:solidFill>
                  <a:srgbClr val="000000"/>
                </a:solidFill>
                <a:effectLst/>
                <a:latin typeface="Noto Sans CJK KR Medium" panose="020B0600000000000000" pitchFamily="34" charset="-127"/>
                <a:ea typeface="Noto Sans CJK KR Medium" panose="020B0600000000000000" pitchFamily="34" charset="-127"/>
              </a:rPr>
              <a:t> </a:t>
            </a:r>
            <a:r>
              <a:rPr lang="en-US" altLang="ko-KR" sz="1500" b="1" dirty="0">
                <a:latin typeface="Noto Sans CJK KR Medium" panose="020B0600000000000000" pitchFamily="34" charset="-127"/>
                <a:ea typeface="Noto Sans CJK KR Medium" panose="020B0600000000000000" pitchFamily="34" charset="-127"/>
              </a:rPr>
              <a:t>:</a:t>
            </a:r>
          </a:p>
          <a:p>
            <a:pPr>
              <a:lnSpc>
                <a:spcPct val="150000"/>
              </a:lnSpc>
            </a:pP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Texture :</a:t>
            </a:r>
          </a:p>
          <a:p>
            <a:pPr>
              <a:lnSpc>
                <a:spcPct val="150000"/>
              </a:lnSpc>
            </a:pPr>
            <a:r>
              <a:rPr lang="en-US" altLang="ja-JP" sz="1500" b="1" i="0" dirty="0">
                <a:solidFill>
                  <a:srgbClr val="000000"/>
                </a:solidFill>
                <a:effectLst/>
                <a:latin typeface="Noto Sans CJK KR Medium" panose="020B0600000000000000" pitchFamily="34" charset="-127"/>
                <a:ea typeface="Noto Sans CJK KR Medium" panose="020B0600000000000000" pitchFamily="34" charset="-127"/>
              </a:rPr>
              <a:t>Size, Proportion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p>
          <a:p>
            <a:pPr>
              <a:lnSpc>
                <a:spcPct val="150000"/>
              </a:lnSpc>
            </a:pPr>
            <a:r>
              <a:rPr lang="en-US" altLang="ko-KR" sz="1500" b="1" i="0" dirty="0">
                <a:solidFill>
                  <a:srgbClr val="222222"/>
                </a:solidFill>
                <a:effectLst/>
                <a:latin typeface="Noto Sans CJK KR Medium" panose="020B0600000000000000" pitchFamily="34" charset="-127"/>
                <a:ea typeface="Noto Sans CJK KR Medium" panose="020B0600000000000000" pitchFamily="34" charset="-127"/>
              </a:rPr>
              <a:t>Color :</a:t>
            </a:r>
            <a:endParaRPr lang="en-US" altLang="ko-KR" sz="1500" b="1" dirty="0">
              <a:latin typeface="Noto Sans CJK KR Medium" panose="020B0600000000000000" pitchFamily="34" charset="-127"/>
              <a:ea typeface="Noto Sans CJK KR Medium" panose="020B0600000000000000" pitchFamily="34" charset="-127"/>
            </a:endParaRPr>
          </a:p>
          <a:p>
            <a:pPr>
              <a:lnSpc>
                <a:spcPct val="150000"/>
              </a:lnSpc>
            </a:pP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ja-JP" sz="1500" b="1" dirty="0">
                <a:latin typeface="Noto Sans CJK KR Medium" panose="020B0600000000000000" pitchFamily="34" charset="-127"/>
                <a:ea typeface="Noto Sans CJK KR Medium" panose="020B0600000000000000" pitchFamily="34" charset="-127"/>
                <a:cs typeface="Arial Unicode MS" pitchFamily="50" charset="-127"/>
              </a:rPr>
              <a:t>Others </a:t>
            </a:r>
            <a:r>
              <a:rPr lang="en-US" altLang="ko-KR" sz="1500" b="1" dirty="0">
                <a:latin typeface="Noto Sans CJK KR Medium" panose="020B0600000000000000" pitchFamily="34" charset="-127"/>
                <a:ea typeface="Noto Sans CJK KR Medium" panose="020B0600000000000000" pitchFamily="34" charset="-127"/>
                <a:cs typeface="Arial Unicode MS" pitchFamily="50" charset="-127"/>
              </a:rPr>
              <a:t>:</a:t>
            </a:r>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endParaRPr lang="en-US" altLang="ko-KR" sz="1500" b="1" dirty="0">
              <a:latin typeface="Noto Sans CJK KR Medium" panose="020B0600000000000000" pitchFamily="34" charset="-127"/>
              <a:ea typeface="Noto Sans CJK KR Medium" panose="020B0600000000000000" pitchFamily="34" charset="-127"/>
            </a:endParaRPr>
          </a:p>
          <a:p>
            <a:r>
              <a:rPr lang="en-US" altLang="ko-KR" sz="1500" b="1" dirty="0">
                <a:latin typeface="Noto Sans CJK KR Medium" panose="020B0600000000000000" pitchFamily="34" charset="-127"/>
                <a:ea typeface="Noto Sans CJK KR Medium" panose="020B0600000000000000" pitchFamily="34" charset="-127"/>
              </a:rPr>
              <a:t>Protein code :</a:t>
            </a:r>
          </a:p>
          <a:p>
            <a:endParaRPr lang="en-US" altLang="ko-KR" sz="1500" b="1" dirty="0">
              <a:latin typeface="Noto Sans CJK KR Medium" panose="020B0600000000000000" pitchFamily="34" charset="-127"/>
              <a:ea typeface="Noto Sans CJK KR Medium" panose="020B0600000000000000" pitchFamily="34" charset="-127"/>
            </a:endParaRPr>
          </a:p>
        </p:txBody>
      </p:sp>
      <p:sp>
        <p:nvSpPr>
          <p:cNvPr id="5" name="TextBox 4">
            <a:extLst>
              <a:ext uri="{FF2B5EF4-FFF2-40B4-BE49-F238E27FC236}">
                <a16:creationId xmlns:a16="http://schemas.microsoft.com/office/drawing/2014/main" id="{9CC4BB5A-D735-9524-61BF-60A73F1362A1}"/>
              </a:ext>
            </a:extLst>
          </p:cNvPr>
          <p:cNvSpPr txBox="1"/>
          <p:nvPr/>
        </p:nvSpPr>
        <p:spPr>
          <a:xfrm>
            <a:off x="7961563" y="4754584"/>
            <a:ext cx="3938889" cy="954107"/>
          </a:xfrm>
          <a:prstGeom prst="rect">
            <a:avLst/>
          </a:prstGeom>
          <a:noFill/>
        </p:spPr>
        <p:txBody>
          <a:bodyPr wrap="square" rtlCol="0">
            <a:spAutoFit/>
          </a:bodyPr>
          <a:lstStyle/>
          <a:p>
            <a:pPr algn="r"/>
            <a:r>
              <a:rPr lang="en-US" altLang="zh-TW" sz="1400" b="0" i="0" dirty="0">
                <a:solidFill>
                  <a:srgbClr val="000000"/>
                </a:solidFill>
                <a:effectLst/>
                <a:latin typeface="Noto Sans CJK KR Medium" panose="020B0600000000000000" pitchFamily="34" charset="-127"/>
                <a:ea typeface="Noto Sans CJK KR Medium" panose="020B0600000000000000" pitchFamily="34" charset="-127"/>
              </a:rPr>
              <a:t>Molecular structure formula attached</a:t>
            </a:r>
            <a:r>
              <a:rPr lang="en-US" altLang="ko-KR" sz="1400" dirty="0">
                <a:latin typeface="Noto Sans CJK KR Medium" panose="020B0600000000000000" pitchFamily="34" charset="-127"/>
                <a:ea typeface="Noto Sans CJK KR Medium" panose="020B0600000000000000" pitchFamily="34" charset="-127"/>
              </a:rPr>
              <a:t>*</a:t>
            </a:r>
            <a:r>
              <a:rPr lang="en-US" altLang="ko-KR" sz="1400" b="0" i="0" dirty="0" err="1">
                <a:solidFill>
                  <a:srgbClr val="1F1F1F"/>
                </a:solidFill>
                <a:effectLst/>
                <a:latin typeface="Noto Sans CJK KR Medium" panose="020B0600000000000000" pitchFamily="34" charset="-127"/>
                <a:ea typeface="Noto Sans CJK KR Medium" panose="020B0600000000000000" pitchFamily="34" charset="-127"/>
              </a:rPr>
              <a:t>ChemDraw</a:t>
            </a:r>
            <a:endParaRPr lang="en-US" altLang="ko-KR" sz="1400" dirty="0">
              <a:latin typeface="Noto Sans CJK KR Medium" panose="020B0600000000000000" pitchFamily="34" charset="-127"/>
              <a:ea typeface="Noto Sans CJK KR Medium" panose="020B0600000000000000" pitchFamily="34" charset="-127"/>
            </a:endParaRPr>
          </a:p>
          <a:p>
            <a:pPr algn="r"/>
            <a:endParaRPr lang="en-US" altLang="ko-KR" sz="1400" dirty="0">
              <a:latin typeface="Noto Sans CJK KR Medium" panose="020B0600000000000000" pitchFamily="34" charset="-127"/>
              <a:ea typeface="Noto Sans CJK KR Medium" panose="020B0600000000000000" pitchFamily="34" charset="-127"/>
            </a:endParaRPr>
          </a:p>
          <a:p>
            <a:pPr algn="r"/>
            <a:r>
              <a:rPr lang="en-US" altLang="ko-KR" sz="1400" dirty="0">
                <a:latin typeface="Noto Sans CJK KR Medium" panose="020B0600000000000000" pitchFamily="34" charset="-127"/>
                <a:ea typeface="Noto Sans CJK KR Medium" panose="020B0600000000000000" pitchFamily="34" charset="-127"/>
                <a:cs typeface="Arial Unicode MS" pitchFamily="50" charset="-127"/>
              </a:rPr>
              <a:t>Protein code from </a:t>
            </a:r>
            <a:r>
              <a:rPr lang="en-US" altLang="ko-KR" sz="1400" dirty="0">
                <a:latin typeface="Noto Sans CJK KR Medium" panose="020B0600000000000000" pitchFamily="34" charset="-127"/>
                <a:ea typeface="Noto Sans CJK KR Medium" panose="020B0600000000000000" pitchFamily="34" charset="-127"/>
                <a:hlinkClick r:id="rId6"/>
              </a:rPr>
              <a:t>https://www.rcsb.org/</a:t>
            </a:r>
            <a:endParaRPr lang="en-US" altLang="ko-KR" sz="1400" dirty="0">
              <a:latin typeface="Noto Sans CJK KR Medium" panose="020B0600000000000000" pitchFamily="34" charset="-127"/>
              <a:ea typeface="Noto Sans CJK KR Medium" panose="020B0600000000000000" pitchFamily="34" charset="-127"/>
            </a:endParaRPr>
          </a:p>
        </p:txBody>
      </p:sp>
      <p:sp>
        <p:nvSpPr>
          <p:cNvPr id="7" name="TextBox 6">
            <a:extLst>
              <a:ext uri="{FF2B5EF4-FFF2-40B4-BE49-F238E27FC236}">
                <a16:creationId xmlns:a16="http://schemas.microsoft.com/office/drawing/2014/main" id="{D4B388D1-69F0-DBF9-A105-F57E43F66A7B}"/>
              </a:ext>
            </a:extLst>
          </p:cNvPr>
          <p:cNvSpPr txBox="1"/>
          <p:nvPr/>
        </p:nvSpPr>
        <p:spPr>
          <a:xfrm>
            <a:off x="7642009" y="5872802"/>
            <a:ext cx="4397299" cy="861774"/>
          </a:xfrm>
          <a:prstGeom prst="rect">
            <a:avLst/>
          </a:prstGeom>
          <a:noFill/>
        </p:spPr>
        <p:txBody>
          <a:bodyPr wrap="square" rtlCol="0">
            <a:spAutoFit/>
          </a:bodyPr>
          <a:lstStyle/>
          <a:p>
            <a:r>
              <a:rPr lang="en-US" altLang="ko-KR" sz="1000" dirty="0">
                <a:solidFill>
                  <a:srgbClr val="FF0000"/>
                </a:solidFill>
                <a:latin typeface="Arial Unicode MS" pitchFamily="50" charset="-127"/>
                <a:ea typeface="Arial Unicode MS" pitchFamily="50" charset="-127"/>
                <a:cs typeface="Arial Unicode MS" pitchFamily="50" charset="-127"/>
              </a:rPr>
              <a:t>Tip. </a:t>
            </a:r>
            <a:br>
              <a:rPr lang="en-US" altLang="ko-KR" sz="1000" dirty="0">
                <a:solidFill>
                  <a:srgbClr val="FF0000"/>
                </a:solidFill>
                <a:latin typeface="Arial Unicode MS" pitchFamily="50" charset="-127"/>
                <a:ea typeface="Arial Unicode MS" pitchFamily="50" charset="-127"/>
                <a:cs typeface="Arial Unicode MS" pitchFamily="50" charset="-127"/>
              </a:rPr>
            </a:br>
            <a:r>
              <a:rPr lang="en-US" altLang="ko-KR" sz="1000" dirty="0">
                <a:solidFill>
                  <a:srgbClr val="FF0000"/>
                </a:solidFill>
                <a:latin typeface="Arial Unicode MS" pitchFamily="50" charset="-127"/>
                <a:ea typeface="Arial Unicode MS" pitchFamily="50" charset="-127"/>
                <a:cs typeface="Arial Unicode MS" pitchFamily="50" charset="-127"/>
              </a:rPr>
              <a:t>Fill the left side with the reference image. The more, the better. We will do the enlargement. (Ex, SEM, TEM, blueprint, figure, scheme, etc. Any puzzle piece for visualization is fine.) If there is not enough space, create a page and put it in.</a:t>
            </a:r>
            <a:endParaRPr lang="ko-KR" altLang="en-US" sz="1000" dirty="0">
              <a:solidFill>
                <a:srgbClr val="FF0000"/>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383035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3000" b="-13000"/>
          </a:stretch>
        </a:blipFill>
        <a:effectLst/>
      </p:bgPr>
    </p:bg>
    <p:spTree>
      <p:nvGrpSpPr>
        <p:cNvPr id="1" name=""/>
        <p:cNvGrpSpPr/>
        <p:nvPr/>
      </p:nvGrpSpPr>
      <p:grpSpPr>
        <a:xfrm>
          <a:off x="0" y="0"/>
          <a:ext cx="0" cy="0"/>
          <a:chOff x="0" y="0"/>
          <a:chExt cx="0" cy="0"/>
        </a:xfrm>
      </p:grpSpPr>
      <p:sp>
        <p:nvSpPr>
          <p:cNvPr id="6" name="직사각형 5"/>
          <p:cNvSpPr/>
          <p:nvPr/>
        </p:nvSpPr>
        <p:spPr>
          <a:xfrm rot="5400000">
            <a:off x="-3353326" y="3353325"/>
            <a:ext cx="6858000" cy="1513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7394713" y="6003409"/>
            <a:ext cx="4499113" cy="400110"/>
          </a:xfrm>
          <a:prstGeom prst="rect">
            <a:avLst/>
          </a:prstGeom>
          <a:noFill/>
        </p:spPr>
        <p:txBody>
          <a:bodyPr wrap="square" rtlCol="0">
            <a:spAutoFit/>
          </a:bodyPr>
          <a:lstStyle/>
          <a:p>
            <a:r>
              <a:rPr lang="en-US" altLang="ko-KR" sz="1000" dirty="0">
                <a:solidFill>
                  <a:srgbClr val="FF0000"/>
                </a:solidFill>
                <a:latin typeface="Noto Sans CJK KR Medium" panose="020B0600000000000000" pitchFamily="34" charset="-127"/>
                <a:ea typeface="Noto Sans CJK KR Medium" panose="020B0600000000000000" pitchFamily="34" charset="-127"/>
              </a:rPr>
              <a:t>Tip. </a:t>
            </a:r>
          </a:p>
          <a:p>
            <a:r>
              <a:rPr lang="en-US" altLang="ja-JP" sz="1000" b="0" i="0" dirty="0">
                <a:solidFill>
                  <a:srgbClr val="FF0000"/>
                </a:solidFill>
                <a:effectLst/>
                <a:latin typeface="Noto Sans CJK KR Medium" panose="020B0600000000000000" pitchFamily="34" charset="-127"/>
                <a:ea typeface="Noto Sans CJK KR Medium" panose="020B0600000000000000" pitchFamily="34" charset="-127"/>
              </a:rPr>
              <a:t>If you have anything to add or feel free to create, please create it.</a:t>
            </a:r>
          </a:p>
        </p:txBody>
      </p:sp>
      <p:sp>
        <p:nvSpPr>
          <p:cNvPr id="10" name="직사각형 9"/>
          <p:cNvSpPr/>
          <p:nvPr/>
        </p:nvSpPr>
        <p:spPr>
          <a:xfrm>
            <a:off x="298174" y="471703"/>
            <a:ext cx="11746681" cy="6253775"/>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E3951F53-86B9-40C6-B669-7815A7ABE19B}"/>
              </a:ext>
            </a:extLst>
          </p:cNvPr>
          <p:cNvSpPr txBox="1"/>
          <p:nvPr/>
        </p:nvSpPr>
        <p:spPr>
          <a:xfrm>
            <a:off x="241194" y="71593"/>
            <a:ext cx="6042217" cy="369332"/>
          </a:xfrm>
          <a:prstGeom prst="rect">
            <a:avLst/>
          </a:prstGeom>
          <a:noFill/>
        </p:spPr>
        <p:txBody>
          <a:bodyPr wrap="square" rtlCol="0">
            <a:spAutoFit/>
          </a:bodyPr>
          <a:lstStyle/>
          <a:p>
            <a:r>
              <a:rPr lang="en-US" altLang="ja-JP" b="0" i="0" dirty="0">
                <a:solidFill>
                  <a:srgbClr val="000000"/>
                </a:solidFill>
                <a:effectLst/>
                <a:latin typeface="Noto Sans JP Medium" panose="020B0200000000000000" pitchFamily="34" charset="-128"/>
                <a:ea typeface="Noto Sans JP Medium" panose="020B0200000000000000" pitchFamily="34" charset="-128"/>
              </a:rPr>
              <a:t>Feel free to fill in a few useful elements</a:t>
            </a:r>
            <a:endParaRPr lang="en-US" sz="1600" dirty="0">
              <a:latin typeface="Noto Sans JP Medium" panose="020B0200000000000000" pitchFamily="34" charset="-128"/>
              <a:ea typeface="Noto Sans JP Medium" panose="020B0200000000000000" pitchFamily="34" charset="-128"/>
              <a:cs typeface="Arial Unicode MS" pitchFamily="50" charset="-127"/>
            </a:endParaRPr>
          </a:p>
        </p:txBody>
      </p:sp>
      <p:sp>
        <p:nvSpPr>
          <p:cNvPr id="12" name="TextBox 11">
            <a:extLst>
              <a:ext uri="{FF2B5EF4-FFF2-40B4-BE49-F238E27FC236}">
                <a16:creationId xmlns:a16="http://schemas.microsoft.com/office/drawing/2014/main" id="{99436E36-5A08-435B-BB7C-1F416AF83B45}"/>
              </a:ext>
            </a:extLst>
          </p:cNvPr>
          <p:cNvSpPr txBox="1"/>
          <p:nvPr/>
        </p:nvSpPr>
        <p:spPr>
          <a:xfrm>
            <a:off x="5456552" y="146699"/>
            <a:ext cx="2126154" cy="246221"/>
          </a:xfrm>
          <a:prstGeom prst="rect">
            <a:avLst/>
          </a:prstGeom>
          <a:noFill/>
        </p:spPr>
        <p:txBody>
          <a:bodyPr wrap="square" rtlCol="0">
            <a:spAutoFit/>
          </a:bodyPr>
          <a:lstStyle/>
          <a:p>
            <a:r>
              <a:rPr lang="en-US" altLang="ko-KR" sz="1000" b="0" i="0" dirty="0">
                <a:solidFill>
                  <a:srgbClr val="00B0F0"/>
                </a:solidFill>
                <a:effectLst/>
                <a:latin typeface="Noto Sans JP Medium" panose="020B0200000000000000" pitchFamily="34" charset="-128"/>
                <a:ea typeface="Noto Sans JP Medium" panose="020B0200000000000000" pitchFamily="34" charset="-128"/>
              </a:rPr>
              <a:t>Free Form Page</a:t>
            </a:r>
            <a:endParaRPr lang="ko-KR" altLang="en-US" sz="1000" b="1" dirty="0">
              <a:solidFill>
                <a:srgbClr val="00B0F0"/>
              </a:solidFill>
              <a:latin typeface="Noto Sans JP Medium" panose="020B0200000000000000" pitchFamily="34" charset="-128"/>
            </a:endParaRPr>
          </a:p>
        </p:txBody>
      </p:sp>
      <p:sp>
        <p:nvSpPr>
          <p:cNvPr id="13" name="TextBox 12">
            <a:extLst>
              <a:ext uri="{FF2B5EF4-FFF2-40B4-BE49-F238E27FC236}">
                <a16:creationId xmlns:a16="http://schemas.microsoft.com/office/drawing/2014/main" id="{913F3ED9-0094-4296-A0DE-DDD4D8EC2B83}"/>
              </a:ext>
            </a:extLst>
          </p:cNvPr>
          <p:cNvSpPr txBox="1"/>
          <p:nvPr/>
        </p:nvSpPr>
        <p:spPr>
          <a:xfrm>
            <a:off x="0" y="-291361"/>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4" name="TextBox 13">
            <a:extLst>
              <a:ext uri="{FF2B5EF4-FFF2-40B4-BE49-F238E27FC236}">
                <a16:creationId xmlns:a16="http://schemas.microsoft.com/office/drawing/2014/main" id="{F9DEF3A0-667F-4CCE-8F0F-57562C9EC8F5}"/>
              </a:ext>
            </a:extLst>
          </p:cNvPr>
          <p:cNvSpPr txBox="1"/>
          <p:nvPr/>
        </p:nvSpPr>
        <p:spPr>
          <a:xfrm rot="5400000">
            <a:off x="8935012" y="319540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
        <p:nvSpPr>
          <p:cNvPr id="15" name="TextBox 14">
            <a:extLst>
              <a:ext uri="{FF2B5EF4-FFF2-40B4-BE49-F238E27FC236}">
                <a16:creationId xmlns:a16="http://schemas.microsoft.com/office/drawing/2014/main" id="{5B90CE52-1B30-4566-A5CF-92C4D15E5A4A}"/>
              </a:ext>
            </a:extLst>
          </p:cNvPr>
          <p:cNvSpPr txBox="1"/>
          <p:nvPr/>
        </p:nvSpPr>
        <p:spPr>
          <a:xfrm rot="16200000">
            <a:off x="-3579887" y="3301735"/>
            <a:ext cx="6835532"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r>
              <a:rPr lang="ko-KR" altLang="en-US" sz="1200" dirty="0">
                <a:solidFill>
                  <a:schemeClr val="bg1"/>
                </a:solidFill>
                <a:latin typeface="Noto Sans CJK KR Medium" panose="020B0600000000000000" pitchFamily="34" charset="-127"/>
                <a:ea typeface="Noto Sans CJK KR Medium" panose="020B0600000000000000" pitchFamily="34" charset="-127"/>
              </a:rPr>
              <a:t> </a:t>
            </a:r>
            <a:endParaRPr lang="ko-KR" altLang="en-US" sz="1200" dirty="0">
              <a:solidFill>
                <a:schemeClr val="bg2">
                  <a:lumMod val="90000"/>
                </a:schemeClr>
              </a:solidFill>
              <a:latin typeface="Noto Sans CJK KR Medium" panose="020B0600000000000000" pitchFamily="34" charset="-127"/>
              <a:ea typeface="Noto Sans CJK KR Medium" panose="020B0600000000000000" pitchFamily="34" charset="-127"/>
            </a:endParaRPr>
          </a:p>
        </p:txBody>
      </p:sp>
      <p:sp>
        <p:nvSpPr>
          <p:cNvPr id="16" name="TextBox 15">
            <a:extLst>
              <a:ext uri="{FF2B5EF4-FFF2-40B4-BE49-F238E27FC236}">
                <a16:creationId xmlns:a16="http://schemas.microsoft.com/office/drawing/2014/main" id="{90307EF2-FCC9-4FC4-AD67-2A923FFF4886}"/>
              </a:ext>
            </a:extLst>
          </p:cNvPr>
          <p:cNvSpPr txBox="1"/>
          <p:nvPr/>
        </p:nvSpPr>
        <p:spPr>
          <a:xfrm>
            <a:off x="152398" y="6864818"/>
            <a:ext cx="12192000" cy="276999"/>
          </a:xfrm>
          <a:prstGeom prst="rect">
            <a:avLst/>
          </a:prstGeom>
          <a:noFill/>
        </p:spPr>
        <p:txBody>
          <a:bodyPr wrap="square" rtlCol="0">
            <a:spAutoFit/>
          </a:bodyPr>
          <a:lstStyle/>
          <a:p>
            <a:pPr algn="ctr"/>
            <a:r>
              <a:rPr lang="ja-JP" altLang="en-US" sz="1200" b="0" i="0" dirty="0">
                <a:solidFill>
                  <a:srgbClr val="000000"/>
                </a:solidFill>
                <a:effectLst/>
                <a:latin typeface="Noto Sans CJK KR Medium" panose="020B0600000000000000" pitchFamily="34" charset="-127"/>
                <a:ea typeface="Noto Sans CJK KR Medium" panose="020B0600000000000000" pitchFamily="34" charset="-127"/>
              </a:rPr>
              <a:t>資料は白い領域にだけ入れてください。</a:t>
            </a:r>
            <a:endParaRPr lang="ko-KR" altLang="en-US" sz="1200" dirty="0">
              <a:solidFill>
                <a:schemeClr val="bg1">
                  <a:lumMod val="65000"/>
                </a:schemeClr>
              </a:solidFill>
              <a:latin typeface="Noto Sans CJK KR Medium" panose="020B0600000000000000" pitchFamily="34" charset="-127"/>
              <a:ea typeface="Noto Sans CJK KR Medium" panose="020B0600000000000000" pitchFamily="34" charset="-127"/>
            </a:endParaRPr>
          </a:p>
        </p:txBody>
      </p:sp>
    </p:spTree>
    <p:extLst>
      <p:ext uri="{BB962C8B-B14F-4D97-AF65-F5344CB8AC3E}">
        <p14:creationId xmlns:p14="http://schemas.microsoft.com/office/powerpoint/2010/main" val="60128829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1539</Words>
  <Application>Microsoft Office PowerPoint</Application>
  <PresentationFormat>와이드스크린</PresentationFormat>
  <Paragraphs>180</Paragraphs>
  <Slides>11</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11</vt:i4>
      </vt:variant>
    </vt:vector>
  </HeadingPairs>
  <TitlesOfParts>
    <vt:vector size="20" baseType="lpstr">
      <vt:lpstr>Arial Unicode MS</vt:lpstr>
      <vt:lpstr>noto</vt:lpstr>
      <vt:lpstr>Noto Sans CJK KR Medium</vt:lpstr>
      <vt:lpstr>Noto Sans JP Medium</vt:lpstr>
      <vt:lpstr>Noto Sans JP SemiBold</vt:lpstr>
      <vt:lpstr>맑은 고딕</vt:lpstr>
      <vt:lpstr>Arial</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3Dgraphic</dc:creator>
  <cp:lastModifiedBy>Hyunsoo Kim</cp:lastModifiedBy>
  <cp:revision>62</cp:revision>
  <dcterms:created xsi:type="dcterms:W3CDTF">2020-07-27T08:29:01Z</dcterms:created>
  <dcterms:modified xsi:type="dcterms:W3CDTF">2024-05-19T03:36:53Z</dcterms:modified>
</cp:coreProperties>
</file>