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63" r:id="rId3"/>
    <p:sldId id="258" r:id="rId4"/>
    <p:sldId id="270" r:id="rId5"/>
    <p:sldId id="264" r:id="rId6"/>
    <p:sldId id="259" r:id="rId7"/>
    <p:sldId id="267" r:id="rId8"/>
    <p:sldId id="268" r:id="rId9"/>
    <p:sldId id="260" r:id="rId10"/>
    <p:sldId id="261" r:id="rId11"/>
    <p:sldId id="262"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p:scale>
          <a:sx n="100" d="100"/>
          <a:sy n="100" d="100"/>
        </p:scale>
        <p:origin x="990" y="576"/>
      </p:cViewPr>
      <p:guideLst>
        <p:guide orient="horz" pos="2160"/>
        <p:guide pos="3840"/>
      </p:guideLst>
    </p:cSldViewPr>
  </p:slideViewPr>
  <p:notesTextViewPr>
    <p:cViewPr>
      <p:scale>
        <a:sx n="1" d="1"/>
        <a:sy n="1" d="1"/>
      </p:scale>
      <p:origin x="0" y="0"/>
    </p:cViewPr>
  </p:notesTextViewPr>
  <p:notesViewPr>
    <p:cSldViewPr snapToGrid="0">
      <p:cViewPr varScale="1">
        <p:scale>
          <a:sx n="103" d="100"/>
          <a:sy n="103" d="100"/>
        </p:scale>
        <p:origin x="26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44000" r="-44000"/>
          </a:stretch>
        </a:blip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57856-BD85-419C-BDC4-D673B51EB9F7}" type="datetimeFigureOut">
              <a:rPr lang="ko-KR" altLang="en-US" smtClean="0"/>
              <a:t>2024-05-01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93475-F157-4C10-99AC-059CC4BCA391}" type="slidenum">
              <a:rPr lang="ko-KR" altLang="en-US" smtClean="0"/>
              <a:t>‹#›</a:t>
            </a:fld>
            <a:endParaRPr lang="ko-KR" altLang="en-US"/>
          </a:p>
        </p:txBody>
      </p:sp>
    </p:spTree>
    <p:extLst>
      <p:ext uri="{BB962C8B-B14F-4D97-AF65-F5344CB8AC3E}">
        <p14:creationId xmlns:p14="http://schemas.microsoft.com/office/powerpoint/2010/main" val="277387881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410586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425925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17469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21802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65051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360727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80589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123352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31071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334729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t>2024-05-01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9247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74CEA-36FC-4DB8-926A-783A9456A808}" type="datetimeFigureOut">
              <a:rPr lang="ko-KR" altLang="en-US" smtClean="0"/>
              <a:t>2024-05-01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416699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rcsb.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rcsb.org/"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rcsb.or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55139" y="4563390"/>
            <a:ext cx="6095999" cy="1477328"/>
          </a:xfrm>
          <a:prstGeom prst="rect">
            <a:avLst/>
          </a:prstGeom>
          <a:noFill/>
        </p:spPr>
        <p:txBody>
          <a:bodyPr wrap="square" rtlCol="0">
            <a:spAutoFit/>
          </a:bodyPr>
          <a:lstStyle/>
          <a:p>
            <a:r>
              <a:rPr lang="ja-JP" altLang="en-US" dirty="0">
                <a:latin typeface="Noto Sans JP Medium" panose="020B0200000000000000" pitchFamily="34" charset="-128"/>
                <a:ea typeface="Noto Sans JP Medium" panose="020B0200000000000000" pitchFamily="34" charset="-128"/>
                <a:cs typeface="Arial Unicode MS" pitchFamily="50" charset="-127"/>
              </a:rPr>
              <a:t>ご所属</a:t>
            </a:r>
            <a:r>
              <a:rPr lang="en-US" altLang="ja-JP" dirty="0">
                <a:latin typeface="Noto Sans JP Medium" panose="020B0200000000000000" pitchFamily="34" charset="-128"/>
                <a:ea typeface="Noto Sans JP Medium" panose="020B0200000000000000" pitchFamily="34" charset="-128"/>
                <a:cs typeface="Arial Unicode MS" pitchFamily="50" charset="-127"/>
              </a:rPr>
              <a:t>(</a:t>
            </a:r>
            <a:r>
              <a:rPr lang="ja-JP" altLang="en-US" dirty="0">
                <a:latin typeface="Noto Sans JP Medium" panose="020B0200000000000000" pitchFamily="34" charset="-128"/>
                <a:ea typeface="Noto Sans JP Medium" panose="020B0200000000000000" pitchFamily="34" charset="-128"/>
                <a:cs typeface="Arial Unicode MS" pitchFamily="50" charset="-127"/>
              </a:rPr>
              <a:t>御社名・大学名</a:t>
            </a:r>
            <a:r>
              <a:rPr lang="en-US" altLang="ja-JP" dirty="0">
                <a:latin typeface="Noto Sans JP Medium" panose="020B0200000000000000" pitchFamily="34" charset="-128"/>
                <a:ea typeface="Noto Sans JP Medium" panose="020B0200000000000000" pitchFamily="34" charset="-128"/>
                <a:cs typeface="Arial Unicode MS" pitchFamily="50" charset="-127"/>
              </a:rPr>
              <a:t>) </a:t>
            </a:r>
            <a:r>
              <a:rPr lang="en-US" altLang="ko-KR" dirty="0">
                <a:latin typeface="Noto Sans JP Medium" panose="020B0200000000000000" pitchFamily="34" charset="-128"/>
                <a:ea typeface="Noto Sans JP Medium" panose="020B0200000000000000" pitchFamily="34" charset="-128"/>
                <a:cs typeface="Arial Unicode MS" pitchFamily="50" charset="-127"/>
              </a:rPr>
              <a:t>: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UNIST</a:t>
            </a:r>
          </a:p>
          <a:p>
            <a:r>
              <a:rPr lang="ja-JP" altLang="en-US" i="0" dirty="0">
                <a:effectLst/>
                <a:latin typeface="Noto Sans JP Medium" panose="020B0200000000000000" pitchFamily="34" charset="-128"/>
                <a:ea typeface="Noto Sans JP Medium" panose="020B0200000000000000" pitchFamily="34" charset="-128"/>
              </a:rPr>
              <a:t>お名前</a:t>
            </a:r>
            <a:r>
              <a:rPr lang="en-US" altLang="ko-KR" dirty="0">
                <a:latin typeface="Noto Sans JP Medium" panose="020B0200000000000000" pitchFamily="34" charset="-128"/>
                <a:ea typeface="Noto Sans JP Medium" panose="020B0200000000000000" pitchFamily="34" charset="-128"/>
              </a:rPr>
              <a:t>: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Steven Williams</a:t>
            </a:r>
          </a:p>
          <a:p>
            <a:r>
              <a:rPr lang="ja-JP" altLang="en-US" i="0" dirty="0">
                <a:effectLst/>
                <a:latin typeface="Noto Sans JP Medium" panose="020B0200000000000000" pitchFamily="34" charset="-128"/>
                <a:ea typeface="Noto Sans JP Medium" panose="020B0200000000000000" pitchFamily="34" charset="-128"/>
              </a:rPr>
              <a:t>お名前</a:t>
            </a:r>
            <a:r>
              <a:rPr lang="en-US" altLang="ja-JP" i="0" dirty="0">
                <a:effectLst/>
                <a:latin typeface="Noto Sans JP Medium" panose="020B0200000000000000" pitchFamily="34" charset="-128"/>
                <a:ea typeface="Noto Sans JP Medium" panose="020B0200000000000000" pitchFamily="34" charset="-128"/>
              </a:rPr>
              <a:t>(</a:t>
            </a:r>
            <a:r>
              <a:rPr lang="ja-JP" altLang="en-US" i="0" dirty="0">
                <a:effectLst/>
                <a:latin typeface="Noto Sans JP Medium" panose="020B0200000000000000" pitchFamily="34" charset="-128"/>
                <a:ea typeface="Noto Sans JP Medium" panose="020B0200000000000000" pitchFamily="34" charset="-128"/>
              </a:rPr>
              <a:t>フリガナ</a:t>
            </a:r>
            <a:r>
              <a:rPr lang="en-US" altLang="ja-JP" i="0" dirty="0">
                <a:effectLst/>
                <a:latin typeface="Noto Sans JP Medium" panose="020B0200000000000000" pitchFamily="34" charset="-128"/>
                <a:ea typeface="Noto Sans JP Medium" panose="020B0200000000000000" pitchFamily="34" charset="-128"/>
              </a:rPr>
              <a:t>)</a:t>
            </a:r>
            <a:r>
              <a:rPr lang="en-US" altLang="ko-KR" dirty="0">
                <a:latin typeface="Noto Sans JP Medium" panose="020B0200000000000000" pitchFamily="34" charset="-128"/>
                <a:ea typeface="Noto Sans JP Medium" panose="020B0200000000000000" pitchFamily="34" charset="-128"/>
              </a:rPr>
              <a:t>:</a:t>
            </a:r>
          </a:p>
          <a:p>
            <a:r>
              <a:rPr lang="ja-JP" altLang="en-US" i="0" dirty="0">
                <a:effectLst/>
                <a:latin typeface="Noto Sans JP Medium" panose="020B0200000000000000" pitchFamily="34" charset="-128"/>
                <a:ea typeface="Noto Sans JP Medium" panose="020B0200000000000000" pitchFamily="34" charset="-128"/>
              </a:rPr>
              <a:t>メールアドレス </a:t>
            </a:r>
            <a:r>
              <a:rPr lang="en-US" altLang="ja-JP" i="0" dirty="0">
                <a:effectLst/>
                <a:latin typeface="Noto Sans JP Medium" panose="020B0200000000000000" pitchFamily="34" charset="-128"/>
                <a:ea typeface="Noto Sans JP Medium" panose="020B0200000000000000" pitchFamily="34" charset="-128"/>
              </a:rPr>
              <a:t>: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Steven.W@gmail.com</a:t>
            </a:r>
            <a:endParaRPr lang="en-US" altLang="ko-KR" dirty="0">
              <a:latin typeface="Noto Sans JP Medium" panose="020B0200000000000000" pitchFamily="34" charset="-128"/>
              <a:ea typeface="Noto Sans JP Medium" panose="020B0200000000000000" pitchFamily="34" charset="-128"/>
              <a:cs typeface="Arial Unicode MS" pitchFamily="50" charset="-127"/>
            </a:endParaRPr>
          </a:p>
          <a:p>
            <a:r>
              <a:rPr lang="ko-KR" altLang="en-US" b="0" i="0" dirty="0">
                <a:solidFill>
                  <a:srgbClr val="000000"/>
                </a:solidFill>
                <a:effectLst/>
                <a:latin typeface="Noto Sans JP Medium" panose="020B0200000000000000" pitchFamily="34" charset="-128"/>
                <a:ea typeface="Noto Sans CJK KR Medium" panose="020B0600000000000000" pitchFamily="34" charset="-127"/>
              </a:rPr>
              <a:t>連絡先 </a:t>
            </a:r>
            <a:r>
              <a:rPr lang="en-US" altLang="ko-KR" dirty="0">
                <a:latin typeface="Noto Sans JP Medium" panose="020B0200000000000000" pitchFamily="34" charset="-128"/>
                <a:ea typeface="Noto Sans JP Medium" panose="020B0200000000000000" pitchFamily="34" charset="-128"/>
              </a:rPr>
              <a:t>: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010-1234-5678</a:t>
            </a:r>
            <a:endParaRPr lang="en-US" altLang="ko-KR" dirty="0"/>
          </a:p>
        </p:txBody>
      </p:sp>
      <p:sp>
        <p:nvSpPr>
          <p:cNvPr id="6" name="TextBox 5"/>
          <p:cNvSpPr txBox="1"/>
          <p:nvPr/>
        </p:nvSpPr>
        <p:spPr>
          <a:xfrm>
            <a:off x="1551354" y="1341486"/>
            <a:ext cx="9089292" cy="553998"/>
          </a:xfrm>
          <a:prstGeom prst="rect">
            <a:avLst/>
          </a:prstGeom>
          <a:noFill/>
        </p:spPr>
        <p:txBody>
          <a:bodyPr wrap="square" rtlCol="0">
            <a:spAutoFit/>
          </a:bodyPr>
          <a:lstStyle/>
          <a:p>
            <a:pPr algn="ctr"/>
            <a:r>
              <a:rPr lang="ja-JP" altLang="en-US" sz="3000" dirty="0">
                <a:latin typeface="Noto Sans JP SemiBold" panose="020B0200000000000000" pitchFamily="34" charset="-128"/>
                <a:ea typeface="Noto Sans JP SemiBold" panose="020B0200000000000000" pitchFamily="34" charset="-128"/>
              </a:rPr>
              <a:t>フィギュア</a:t>
            </a:r>
            <a:r>
              <a:rPr lang="en-US" altLang="ja-JP" sz="3000" dirty="0">
                <a:latin typeface="Noto Sans JP SemiBold" panose="020B0200000000000000" pitchFamily="34" charset="-128"/>
                <a:ea typeface="Noto Sans JP SemiBold" panose="020B0200000000000000" pitchFamily="34" charset="-128"/>
              </a:rPr>
              <a:t>&amp;</a:t>
            </a:r>
            <a:r>
              <a:rPr lang="ja-JP" altLang="en-US" sz="3000" dirty="0">
                <a:latin typeface="Noto Sans JP SemiBold" panose="020B0200000000000000" pitchFamily="34" charset="-128"/>
                <a:ea typeface="Noto Sans JP SemiBold" panose="020B0200000000000000" pitchFamily="34" charset="-128"/>
              </a:rPr>
              <a:t>スキーム制作 お問い合わせフォーム</a:t>
            </a:r>
            <a:endParaRPr lang="ko-KR" altLang="en-US" sz="3000" dirty="0">
              <a:latin typeface="Noto Sans JP SemiBold" panose="020B0200000000000000" pitchFamily="34" charset="-128"/>
              <a:ea typeface="Noto Sans CJK KR Black" panose="020B0A00000000000000" pitchFamily="34" charset="-127"/>
            </a:endParaRPr>
          </a:p>
        </p:txBody>
      </p:sp>
      <p:sp>
        <p:nvSpPr>
          <p:cNvPr id="7" name="직사각형 6"/>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C289EC18-47CC-4A90-A11A-494F90515E8F}"/>
              </a:ext>
            </a:extLst>
          </p:cNvPr>
          <p:cNvSpPr txBox="1"/>
          <p:nvPr/>
        </p:nvSpPr>
        <p:spPr>
          <a:xfrm>
            <a:off x="4196862" y="4545507"/>
            <a:ext cx="1266092" cy="1435586"/>
          </a:xfrm>
          <a:prstGeom prst="rect">
            <a:avLst/>
          </a:prstGeom>
          <a:noFill/>
        </p:spPr>
        <p:txBody>
          <a:bodyPr wrap="square" rtlCol="0">
            <a:spAutoFit/>
          </a:bodyPr>
          <a:lstStyle/>
          <a:p>
            <a:pPr algn="r">
              <a:lnSpc>
                <a:spcPct val="200000"/>
              </a:lnSpc>
            </a:pPr>
            <a:r>
              <a:rPr lang="en-US" altLang="ja-JP" sz="900" i="0" dirty="0">
                <a:solidFill>
                  <a:srgbClr val="00B0F0"/>
                </a:solidFill>
                <a:effectLst/>
                <a:latin typeface="Noto Sans JP Medium" panose="020B0200000000000000" pitchFamily="34" charset="-128"/>
                <a:ea typeface="Noto Sans JP Medium" panose="020B0200000000000000" pitchFamily="34" charset="-128"/>
              </a:rPr>
              <a:t>Institution</a:t>
            </a:r>
          </a:p>
          <a:p>
            <a:pPr algn="r">
              <a:lnSpc>
                <a:spcPct val="200000"/>
              </a:lnSpc>
            </a:pPr>
            <a:r>
              <a:rPr lang="en-US" altLang="ja-JP" sz="900" i="0" dirty="0">
                <a:solidFill>
                  <a:srgbClr val="00B0F0"/>
                </a:solidFill>
                <a:effectLst/>
                <a:latin typeface="Noto Sans JP Medium" panose="020B0200000000000000" pitchFamily="34" charset="-128"/>
                <a:ea typeface="Noto Sans JP Medium" panose="020B0200000000000000" pitchFamily="34" charset="-128"/>
              </a:rPr>
              <a:t>Name</a:t>
            </a:r>
          </a:p>
          <a:p>
            <a:pPr algn="r">
              <a:lnSpc>
                <a:spcPct val="200000"/>
              </a:lnSpc>
            </a:pPr>
            <a:r>
              <a:rPr lang="en-US" altLang="ja-JP" sz="900" dirty="0">
                <a:solidFill>
                  <a:srgbClr val="00B0F0"/>
                </a:solidFill>
                <a:latin typeface="Noto Sans JP Medium" panose="020B0200000000000000" pitchFamily="34" charset="-128"/>
                <a:ea typeface="Noto Sans JP Medium" panose="020B0200000000000000" pitchFamily="34" charset="-128"/>
              </a:rPr>
              <a:t>Name(Furigana)</a:t>
            </a:r>
          </a:p>
          <a:p>
            <a:pPr algn="r">
              <a:lnSpc>
                <a:spcPct val="200000"/>
              </a:lnSpc>
            </a:pPr>
            <a:r>
              <a:rPr lang="en-US" altLang="ja-JP" sz="900" dirty="0">
                <a:solidFill>
                  <a:srgbClr val="00B0F0"/>
                </a:solidFill>
                <a:latin typeface="Noto Sans JP Medium" panose="020B0200000000000000" pitchFamily="34" charset="-128"/>
                <a:ea typeface="Noto Sans JP Medium" panose="020B0200000000000000" pitchFamily="34" charset="-128"/>
              </a:rPr>
              <a:t>E-mail Address</a:t>
            </a:r>
          </a:p>
          <a:p>
            <a:pPr algn="r">
              <a:lnSpc>
                <a:spcPct val="200000"/>
              </a:lnSpc>
            </a:pPr>
            <a:r>
              <a:rPr lang="en-US" altLang="ja-JP" sz="900" dirty="0">
                <a:solidFill>
                  <a:srgbClr val="00B0F0"/>
                </a:solidFill>
                <a:latin typeface="Noto Sans JP Medium" panose="020B0200000000000000" pitchFamily="34" charset="-128"/>
                <a:ea typeface="Noto Sans JP Medium" panose="020B0200000000000000" pitchFamily="34" charset="-128"/>
              </a:rPr>
              <a:t>Contact</a:t>
            </a:r>
            <a:endParaRPr lang="en-US" altLang="ja-JP" sz="900" i="0" dirty="0">
              <a:solidFill>
                <a:srgbClr val="00B0F0"/>
              </a:solidFill>
              <a:effectLst/>
              <a:latin typeface="Noto Sans JP Medium" panose="020B0200000000000000" pitchFamily="34" charset="-128"/>
              <a:ea typeface="Noto Sans JP Medium" panose="020B0200000000000000" pitchFamily="34" charset="-128"/>
            </a:endParaRPr>
          </a:p>
        </p:txBody>
      </p:sp>
      <p:sp>
        <p:nvSpPr>
          <p:cNvPr id="9" name="TextBox 8">
            <a:extLst>
              <a:ext uri="{FF2B5EF4-FFF2-40B4-BE49-F238E27FC236}">
                <a16:creationId xmlns:a16="http://schemas.microsoft.com/office/drawing/2014/main" id="{CCC08F51-D23E-4151-AC44-8CDE42531E9D}"/>
              </a:ext>
            </a:extLst>
          </p:cNvPr>
          <p:cNvSpPr txBox="1"/>
          <p:nvPr/>
        </p:nvSpPr>
        <p:spPr>
          <a:xfrm>
            <a:off x="2368244" y="1895484"/>
            <a:ext cx="7643123" cy="246221"/>
          </a:xfrm>
          <a:prstGeom prst="rect">
            <a:avLst/>
          </a:prstGeom>
          <a:noFill/>
        </p:spPr>
        <p:txBody>
          <a:bodyPr wrap="square" rtlCol="0">
            <a:spAutoFit/>
          </a:bodyPr>
          <a:lstStyle/>
          <a:p>
            <a:pPr algn="ctr"/>
            <a:r>
              <a:rPr lang="en-US" altLang="ko-KR" sz="1000" b="1" dirty="0">
                <a:solidFill>
                  <a:srgbClr val="00B0F0"/>
                </a:solidFill>
                <a:latin typeface="Noto Sans JP SemiBold" panose="020B0200000000000000" pitchFamily="34" charset="-128"/>
              </a:rPr>
              <a:t>Work Form</a:t>
            </a:r>
            <a:endParaRPr lang="ko-KR" altLang="en-US" sz="1000" b="1" dirty="0">
              <a:solidFill>
                <a:srgbClr val="00B0F0"/>
              </a:solidFill>
              <a:latin typeface="Noto Sans JP SemiBold" panose="020B0200000000000000" pitchFamily="34" charset="-128"/>
            </a:endParaRPr>
          </a:p>
        </p:txBody>
      </p:sp>
    </p:spTree>
    <p:extLst>
      <p:ext uri="{BB962C8B-B14F-4D97-AF65-F5344CB8AC3E}">
        <p14:creationId xmlns:p14="http://schemas.microsoft.com/office/powerpoint/2010/main" val="236682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8ACF53BA-C595-461B-B62D-A7F248223172}"/>
              </a:ext>
            </a:extLst>
          </p:cNvPr>
          <p:cNvSpPr txBox="1"/>
          <p:nvPr/>
        </p:nvSpPr>
        <p:spPr>
          <a:xfrm>
            <a:off x="474133" y="152400"/>
            <a:ext cx="11428969" cy="1660263"/>
          </a:xfrm>
          <a:prstGeom prst="rect">
            <a:avLst/>
          </a:prstGeom>
          <a:noFill/>
        </p:spPr>
        <p:txBody>
          <a:bodyPr wrap="square" rtlCol="0">
            <a:spAutoFit/>
          </a:bodyPr>
          <a:lstStyle/>
          <a:p>
            <a:r>
              <a:rPr lang="ja-JP" altLang="en-US" b="0" i="0" dirty="0">
                <a:solidFill>
                  <a:srgbClr val="000000"/>
                </a:solidFill>
                <a:effectLst/>
                <a:latin typeface="Noto Sans JP SemiBold" panose="020B0200000000000000" pitchFamily="34" charset="-128"/>
                <a:ea typeface="Noto Sans JP SemiBold" panose="020B0200000000000000" pitchFamily="34" charset="-128"/>
              </a:rPr>
              <a:t>ありがとうございます</a:t>
            </a:r>
            <a:r>
              <a:rPr lang="ko-KR" altLang="en-US" b="0" i="0" dirty="0">
                <a:solidFill>
                  <a:srgbClr val="000000"/>
                </a:solidFill>
                <a:effectLst/>
                <a:latin typeface="Noto Sans JP SemiBold" panose="020B0200000000000000" pitchFamily="34" charset="-128"/>
              </a:rPr>
              <a:t>。</a:t>
            </a:r>
            <a:endParaRPr lang="en-US" altLang="ko-KR" b="0" i="0" dirty="0">
              <a:solidFill>
                <a:srgbClr val="000000"/>
              </a:solidFill>
              <a:effectLst/>
              <a:latin typeface="Noto Sans JP SemiBold" panose="020B0200000000000000" pitchFamily="34" charset="-128"/>
              <a:ea typeface="Arial Unicode MS" pitchFamily="50" charset="-127"/>
            </a:endParaRPr>
          </a:p>
          <a:p>
            <a:pPr algn="ctr"/>
            <a:endParaRPr lang="en-US" altLang="ko-KR" sz="3200" dirty="0">
              <a:latin typeface="Arial Unicode MS" pitchFamily="50" charset="-127"/>
              <a:ea typeface="Arial Unicode MS" pitchFamily="50" charset="-127"/>
              <a:cs typeface="Arial Unicode MS" pitchFamily="50" charset="-127"/>
            </a:endParaRPr>
          </a:p>
          <a:p>
            <a:pPr>
              <a:lnSpc>
                <a:spcPct val="150000"/>
              </a:lnSpc>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作業要請を通じて効果的な意思疎通ができると判断します。 ただし、一般的に研究は個人によって行われないため、複数の意見を取りまとめることが重要です。 </a:t>
            </a:r>
          </a:p>
          <a:p>
            <a:pPr>
              <a:lnSpc>
                <a:spcPct val="150000"/>
              </a:lnSpc>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作業が終了した後、最終決定権者が結果をすべて変更することがよく発生します。 これは、不要な見積もりの増加と時間の無駄をもたらします。 </a:t>
            </a:r>
            <a:endParaRPr lang="en-US" altLang="ja-JP" sz="1200" b="0" i="0" dirty="0">
              <a:solidFill>
                <a:srgbClr val="000000"/>
              </a:solidFill>
              <a:effectLst/>
              <a:latin typeface="Noto Sans CJK KR Medium" panose="020B0600000000000000" pitchFamily="34" charset="-127"/>
              <a:ea typeface="Noto Sans CJK KR Medium" panose="020B0600000000000000" pitchFamily="34" charset="-127"/>
            </a:endParaRPr>
          </a:p>
          <a:p>
            <a:pPr>
              <a:lnSpc>
                <a:spcPct val="150000"/>
              </a:lnSpc>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よろしければ、すべての著者と最終決定権者に本人が作成した作業要請書の同意を得るように要請してください。</a:t>
            </a:r>
            <a:endParaRPr lang="en-US" altLang="ko-KR" sz="1200"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11" name="TextBox 10">
            <a:extLst>
              <a:ext uri="{FF2B5EF4-FFF2-40B4-BE49-F238E27FC236}">
                <a16:creationId xmlns:a16="http://schemas.microsoft.com/office/drawing/2014/main" id="{55B9B674-1BFF-4E9A-806B-8BA5590EE23B}"/>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2" name="TextBox 11">
            <a:extLst>
              <a:ext uri="{FF2B5EF4-FFF2-40B4-BE49-F238E27FC236}">
                <a16:creationId xmlns:a16="http://schemas.microsoft.com/office/drawing/2014/main" id="{17479FEA-380A-4CBC-9613-898BC9DDCECB}"/>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3" name="TextBox 12">
            <a:extLst>
              <a:ext uri="{FF2B5EF4-FFF2-40B4-BE49-F238E27FC236}">
                <a16:creationId xmlns:a16="http://schemas.microsoft.com/office/drawing/2014/main" id="{22467009-6C7D-4581-8978-5CCC5AC38D71}"/>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14" name="TextBox 13">
            <a:extLst>
              <a:ext uri="{FF2B5EF4-FFF2-40B4-BE49-F238E27FC236}">
                <a16:creationId xmlns:a16="http://schemas.microsoft.com/office/drawing/2014/main" id="{BCBDDDD6-50A5-45BB-8950-D0C7A47E0C4F}"/>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5" name="TextBox 14">
            <a:extLst>
              <a:ext uri="{FF2B5EF4-FFF2-40B4-BE49-F238E27FC236}">
                <a16:creationId xmlns:a16="http://schemas.microsoft.com/office/drawing/2014/main" id="{F5D71AED-A825-4A46-B4FE-76E2DE067AFA}"/>
              </a:ext>
            </a:extLst>
          </p:cNvPr>
          <p:cNvSpPr txBox="1"/>
          <p:nvPr/>
        </p:nvSpPr>
        <p:spPr>
          <a:xfrm>
            <a:off x="7114351" y="5451888"/>
            <a:ext cx="4456605" cy="892552"/>
          </a:xfrm>
          <a:prstGeom prst="rect">
            <a:avLst/>
          </a:prstGeom>
          <a:noFill/>
        </p:spPr>
        <p:txBody>
          <a:bodyPr wrap="none" rtlCol="0">
            <a:spAutoFit/>
          </a:bodyPr>
          <a:lstStyle/>
          <a:p>
            <a:r>
              <a:rPr lang="ja-JP" altLang="en-US" sz="1200" b="0" i="0" dirty="0">
                <a:solidFill>
                  <a:srgbClr val="FF0000"/>
                </a:solidFill>
                <a:effectLst/>
                <a:latin typeface="Noto Sans JP SemiBold" panose="020B0200000000000000" pitchFamily="34" charset="-128"/>
                <a:ea typeface="Noto Sans JP SemiBold" panose="020B0200000000000000" pitchFamily="34" charset="-128"/>
              </a:rPr>
              <a:t>私は、スケッチと資料が、対応するすべての著者と最終的な</a:t>
            </a:r>
            <a:endParaRPr lang="en-US" altLang="ja-JP" sz="1200" b="0" i="0" dirty="0">
              <a:solidFill>
                <a:srgbClr val="FF0000"/>
              </a:solidFill>
              <a:effectLst/>
              <a:latin typeface="Noto Sans JP SemiBold" panose="020B0200000000000000" pitchFamily="34" charset="-128"/>
              <a:ea typeface="Noto Sans JP SemiBold" panose="020B0200000000000000" pitchFamily="34" charset="-128"/>
            </a:endParaRPr>
          </a:p>
          <a:p>
            <a:r>
              <a:rPr lang="ja-JP" altLang="en-US" sz="1200" b="0" i="0" dirty="0">
                <a:solidFill>
                  <a:srgbClr val="FF0000"/>
                </a:solidFill>
                <a:effectLst/>
                <a:latin typeface="Noto Sans JP SemiBold" panose="020B0200000000000000" pitchFamily="34" charset="-128"/>
                <a:ea typeface="Noto Sans JP SemiBold" panose="020B0200000000000000" pitchFamily="34" charset="-128"/>
              </a:rPr>
              <a:t>意思決定者の同意を得て作成されたことを証明します。</a:t>
            </a:r>
            <a:endParaRPr lang="en-US" altLang="ko-KR" sz="12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endParaRPr>
          </a:p>
          <a:p>
            <a:r>
              <a:rPr lang="ko-KR" altLang="en-US" sz="1400" dirty="0">
                <a:solidFill>
                  <a:srgbClr val="FF0000"/>
                </a:solidFill>
                <a:latin typeface="Arial Unicode MS" pitchFamily="50" charset="-127"/>
                <a:ea typeface="Arial Unicode MS" pitchFamily="50" charset="-127"/>
                <a:cs typeface="Arial Unicode MS" pitchFamily="50" charset="-127"/>
              </a:rPr>
              <a:t>                   </a:t>
            </a:r>
            <a:endParaRPr lang="en-US" altLang="ko-KR" sz="1400" dirty="0">
              <a:solidFill>
                <a:srgbClr val="FF0000"/>
              </a:solidFill>
              <a:latin typeface="Arial Unicode MS" pitchFamily="50" charset="-127"/>
              <a:ea typeface="Arial Unicode MS" pitchFamily="50" charset="-127"/>
              <a:cs typeface="Arial Unicode MS" pitchFamily="50" charset="-127"/>
            </a:endParaRPr>
          </a:p>
          <a:p>
            <a:r>
              <a:rPr lang="ko-KR"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ko-KR" altLang="en-US" sz="1200" b="1" i="0" dirty="0">
                <a:solidFill>
                  <a:srgbClr val="FF0000"/>
                </a:solidFill>
                <a:effectLst/>
                <a:latin typeface="Noto Sans CJK KR Medium" panose="020B0600000000000000" pitchFamily="34" charset="-127"/>
                <a:ea typeface="Noto Sans CJK KR Medium" panose="020B0600000000000000" pitchFamily="34" charset="-127"/>
              </a:rPr>
              <a:t>日付</a:t>
            </a:r>
            <a:r>
              <a:rPr lang="ko-KR" altLang="en-US"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rPr>
              <a:t>08/03/2020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ko-KR" altLang="en-US" sz="1200" b="0" i="0" dirty="0">
                <a:solidFill>
                  <a:srgbClr val="FF0000"/>
                </a:solidFill>
                <a:effectLst/>
                <a:latin typeface="Noto Sans CJK KR Medium" panose="020B0600000000000000" pitchFamily="34" charset="-127"/>
                <a:ea typeface="Noto Sans CJK KR Medium" panose="020B0600000000000000" pitchFamily="34" charset="-127"/>
              </a:rPr>
              <a:t>作成者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rPr>
              <a:t>John smith</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endParaRPr>
          </a:p>
        </p:txBody>
      </p:sp>
    </p:spTree>
    <p:extLst>
      <p:ext uri="{BB962C8B-B14F-4D97-AF65-F5344CB8AC3E}">
        <p14:creationId xmlns:p14="http://schemas.microsoft.com/office/powerpoint/2010/main" val="398717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7" name="직사각형 6"/>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0F24342-84E3-4F79-818A-82E9A982AFC3}"/>
              </a:ext>
            </a:extLst>
          </p:cNvPr>
          <p:cNvSpPr txBox="1"/>
          <p:nvPr/>
        </p:nvSpPr>
        <p:spPr>
          <a:xfrm>
            <a:off x="4953664" y="3034355"/>
            <a:ext cx="2671638" cy="369332"/>
          </a:xfrm>
          <a:prstGeom prst="rect">
            <a:avLst/>
          </a:prstGeom>
          <a:noFill/>
        </p:spPr>
        <p:txBody>
          <a:bodyPr wrap="square" rtlCol="0">
            <a:spAutoFit/>
          </a:bodyPr>
          <a:lstStyle/>
          <a:p>
            <a:pPr algn="ctr"/>
            <a:r>
              <a:rPr lang="ja-JP" altLang="en-US" b="0" i="0" dirty="0">
                <a:solidFill>
                  <a:srgbClr val="000000"/>
                </a:solidFill>
                <a:effectLst/>
                <a:latin typeface="Noto Sans JP SemiBold" panose="020B0200000000000000" pitchFamily="34" charset="-128"/>
                <a:ea typeface="Noto Sans JP SemiBold" panose="020B0200000000000000" pitchFamily="34" charset="-128"/>
              </a:rPr>
              <a:t>ありがとうございます</a:t>
            </a:r>
            <a:r>
              <a:rPr lang="ko-KR" altLang="en-US" b="0" i="0" dirty="0">
                <a:solidFill>
                  <a:srgbClr val="000000"/>
                </a:solidFill>
                <a:effectLst/>
                <a:latin typeface="Noto Sans JP SemiBold" panose="020B0200000000000000" pitchFamily="34" charset="-128"/>
              </a:rPr>
              <a:t>。</a:t>
            </a:r>
            <a:endParaRPr lang="ko-KR" altLang="en-US" dirty="0">
              <a:latin typeface="Noto Sans JP SemiBold" panose="020B0200000000000000" pitchFamily="34" charset="-128"/>
              <a:ea typeface="Arial Unicode MS" pitchFamily="50" charset="-127"/>
              <a:cs typeface="Arial Unicode MS" pitchFamily="50" charset="-127"/>
            </a:endParaRPr>
          </a:p>
        </p:txBody>
      </p:sp>
    </p:spTree>
    <p:extLst>
      <p:ext uri="{BB962C8B-B14F-4D97-AF65-F5344CB8AC3E}">
        <p14:creationId xmlns:p14="http://schemas.microsoft.com/office/powerpoint/2010/main" val="332946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3833206" y="2234808"/>
            <a:ext cx="1320099" cy="2169825"/>
          </a:xfrm>
          <a:prstGeom prst="rect">
            <a:avLst/>
          </a:prstGeom>
          <a:noFill/>
        </p:spPr>
        <p:txBody>
          <a:bodyPr wrap="square" rtlCol="0">
            <a:spAutoFit/>
          </a:bodyPr>
          <a:lstStyle/>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 </a:t>
            </a:r>
            <a:r>
              <a:rPr lang="en-US" altLang="ja-JP" sz="900" i="0" dirty="0">
                <a:solidFill>
                  <a:srgbClr val="00B0F0"/>
                </a:solidFill>
                <a:effectLst/>
                <a:latin typeface="Noto Sans JP Medium" panose="020B0200000000000000" pitchFamily="34" charset="-128"/>
                <a:ea typeface="Noto Sans JP Medium" panose="020B0200000000000000" pitchFamily="34" charset="-128"/>
              </a:rPr>
              <a:t>Size</a:t>
            </a: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Work style</a:t>
            </a: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Due Date</a:t>
            </a:r>
          </a:p>
        </p:txBody>
      </p:sp>
      <p:sp>
        <p:nvSpPr>
          <p:cNvPr id="10" name="TextBox 9"/>
          <p:cNvSpPr txBox="1"/>
          <p:nvPr/>
        </p:nvSpPr>
        <p:spPr>
          <a:xfrm>
            <a:off x="8292336" y="2164473"/>
            <a:ext cx="3558100" cy="2277547"/>
          </a:xfrm>
          <a:prstGeom prst="rect">
            <a:avLst/>
          </a:prstGeom>
          <a:noFill/>
        </p:spPr>
        <p:txBody>
          <a:bodyPr wrap="square" rtlCol="0">
            <a:spAutoFit/>
          </a:bodyPr>
          <a:lstStyle/>
          <a:p>
            <a:r>
              <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rPr>
              <a:t>208 x 204.5 (mm)</a:t>
            </a:r>
          </a:p>
          <a:p>
            <a:r>
              <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rPr>
              <a:t>300 dpi</a:t>
            </a:r>
          </a:p>
          <a:p>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個別イメージは短い方を基準に</a:t>
            </a: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2000px</a:t>
            </a:r>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で作業されます</a:t>
            </a:r>
            <a:r>
              <a:rPr lang="ja-JP" altLang="en-US" sz="1600" b="0" i="0" dirty="0">
                <a:solidFill>
                  <a:srgbClr val="FF0000"/>
                </a:solidFill>
                <a:effectLst/>
                <a:latin typeface="Noto Sans CJK KR Medium" panose="020B0600000000000000" pitchFamily="34" charset="-127"/>
                <a:ea typeface="Noto Sans CJK KR Medium" panose="020B0600000000000000" pitchFamily="34" charset="-127"/>
              </a:rPr>
              <a:t>。</a:t>
            </a:r>
            <a:endParaRPr lang="en-US" altLang="ja-JP" sz="1600" b="0" i="0" dirty="0">
              <a:solidFill>
                <a:srgbClr val="FF0000"/>
              </a:solidFill>
              <a:effectLst/>
              <a:latin typeface="Noto Sans CJK KR Medium" panose="020B0600000000000000" pitchFamily="34" charset="-127"/>
              <a:ea typeface="Noto Sans CJK KR Medium" panose="020B0600000000000000" pitchFamily="34" charset="-127"/>
            </a:endParaRPr>
          </a:p>
          <a:p>
            <a:endParaRPr lang="en-US" altLang="ko-KR" sz="1600" dirty="0">
              <a:solidFill>
                <a:srgbClr val="FF0000"/>
              </a:solidFill>
              <a:latin typeface="Noto Sans CJK KR Medium" panose="020B0600000000000000" pitchFamily="34" charset="-127"/>
              <a:ea typeface="Noto Sans CJK KR Medium" panose="020B0600000000000000" pitchFamily="34" charset="-127"/>
            </a:endParaRPr>
          </a:p>
          <a:p>
            <a:r>
              <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rPr>
              <a:t>3D graphic</a:t>
            </a:r>
          </a:p>
          <a:p>
            <a:endPar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endParaRPr>
          </a:p>
          <a:p>
            <a:endPar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endParaRPr>
          </a:p>
          <a:p>
            <a:r>
              <a:rPr lang="en-US" altLang="ko-KR" sz="1600" b="1" dirty="0">
                <a:solidFill>
                  <a:schemeClr val="bg2">
                    <a:lumMod val="90000"/>
                  </a:schemeClr>
                </a:solidFill>
                <a:latin typeface="Noto Sans CJK KR Medium" panose="020B0600000000000000" pitchFamily="34" charset="-127"/>
                <a:ea typeface="Noto Sans CJK KR Medium" panose="020B0600000000000000" pitchFamily="34" charset="-127"/>
              </a:rPr>
              <a:t>8</a:t>
            </a:r>
            <a:r>
              <a:rPr lang="ko-KR" altLang="en-US" sz="1600" b="1" dirty="0">
                <a:solidFill>
                  <a:schemeClr val="bg2">
                    <a:lumMod val="90000"/>
                  </a:schemeClr>
                </a:solidFill>
                <a:latin typeface="Noto Sans CJK KR Medium" panose="020B0600000000000000" pitchFamily="34" charset="-127"/>
                <a:ea typeface="Noto Sans CJK KR Medium" panose="020B0600000000000000" pitchFamily="34" charset="-127"/>
              </a:rPr>
              <a:t>月 </a:t>
            </a:r>
            <a:r>
              <a:rPr lang="en-US" altLang="ko-KR" sz="1600" b="1" dirty="0">
                <a:solidFill>
                  <a:schemeClr val="bg2">
                    <a:lumMod val="90000"/>
                  </a:schemeClr>
                </a:solidFill>
                <a:latin typeface="Noto Sans CJK KR Medium" panose="020B0600000000000000" pitchFamily="34" charset="-127"/>
                <a:ea typeface="Noto Sans CJK KR Medium" panose="020B0600000000000000" pitchFamily="34" charset="-127"/>
              </a:rPr>
              <a:t>31</a:t>
            </a:r>
            <a:r>
              <a:rPr lang="ko-KR" altLang="en-US" sz="1600" b="1" dirty="0">
                <a:solidFill>
                  <a:schemeClr val="bg2">
                    <a:lumMod val="90000"/>
                  </a:schemeClr>
                </a:solidFill>
                <a:latin typeface="Noto Sans CJK KR Medium" panose="020B0600000000000000" pitchFamily="34" charset="-127"/>
                <a:ea typeface="Noto Sans CJK KR Medium" panose="020B0600000000000000" pitchFamily="34" charset="-127"/>
              </a:rPr>
              <a:t>日</a:t>
            </a:r>
            <a:endParaRPr lang="en-US" altLang="ko-KR" sz="1600" b="1"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6" name="TextBox 5"/>
          <p:cNvSpPr txBox="1"/>
          <p:nvPr/>
        </p:nvSpPr>
        <p:spPr>
          <a:xfrm>
            <a:off x="6892684" y="5902610"/>
            <a:ext cx="5152171" cy="553998"/>
          </a:xfrm>
          <a:prstGeom prst="rect">
            <a:avLst/>
          </a:prstGeom>
          <a:noFill/>
        </p:spPr>
        <p:txBody>
          <a:bodyPr wrap="square" rtlCol="0">
            <a:spAutoFit/>
          </a:bodyPr>
          <a:lstStyle/>
          <a:p>
            <a:endParaRPr lang="en-US" altLang="ko-KR" sz="1000" dirty="0">
              <a:solidFill>
                <a:srgbClr val="FF0000"/>
              </a:solidFill>
            </a:endParaRPr>
          </a:p>
          <a:p>
            <a:endParaRPr lang="en-US" altLang="ko-KR" sz="1000" dirty="0"/>
          </a:p>
          <a:p>
            <a:endParaRPr lang="ko-KR" altLang="en-US" sz="1000" dirty="0"/>
          </a:p>
        </p:txBody>
      </p:sp>
      <p:sp>
        <p:nvSpPr>
          <p:cNvPr id="7" name="TextBox 6">
            <a:extLst>
              <a:ext uri="{FF2B5EF4-FFF2-40B4-BE49-F238E27FC236}">
                <a16:creationId xmlns:a16="http://schemas.microsoft.com/office/drawing/2014/main" id="{24D3496D-7C50-4435-83A6-6240C0824BB2}"/>
              </a:ext>
            </a:extLst>
          </p:cNvPr>
          <p:cNvSpPr txBox="1"/>
          <p:nvPr/>
        </p:nvSpPr>
        <p:spPr>
          <a:xfrm>
            <a:off x="5113634" y="2164473"/>
            <a:ext cx="3248828" cy="2308324"/>
          </a:xfrm>
          <a:prstGeom prst="rect">
            <a:avLst/>
          </a:prstGeom>
          <a:noFill/>
        </p:spPr>
        <p:txBody>
          <a:bodyPr wrap="square" rtlCol="0">
            <a:spAutoFit/>
          </a:bodyPr>
          <a:lstStyle/>
          <a:p>
            <a:r>
              <a:rPr lang="ja-JP" altLang="en-US" b="1" i="0" dirty="0">
                <a:solidFill>
                  <a:srgbClr val="000000"/>
                </a:solidFill>
                <a:effectLst/>
                <a:latin typeface="Noto Sans CJK KR Medium" panose="020B0600000000000000" pitchFamily="34" charset="-127"/>
                <a:ea typeface="Noto Sans CJK KR Medium" panose="020B0600000000000000" pitchFamily="34" charset="-127"/>
              </a:rPr>
              <a:t>印刷する</a:t>
            </a:r>
            <a:r>
              <a:rPr lang="ja-JP" altLang="en-US" b="1" i="0" dirty="0">
                <a:solidFill>
                  <a:srgbClr val="444444"/>
                </a:solidFill>
                <a:effectLst/>
                <a:latin typeface="Noto Sans CJK KR Medium" panose="020B0600000000000000" pitchFamily="34" charset="-127"/>
                <a:ea typeface="Noto Sans CJK KR Medium" panose="020B0600000000000000" pitchFamily="34" charset="-127"/>
              </a:rPr>
              <a:t>イメージ</a:t>
            </a:r>
            <a:r>
              <a:rPr lang="ja-JP" altLang="en-US" b="1" i="0" dirty="0">
                <a:solidFill>
                  <a:srgbClr val="000000"/>
                </a:solidFill>
                <a:effectLst/>
                <a:latin typeface="Noto Sans CJK KR Medium" panose="020B0600000000000000" pitchFamily="34" charset="-127"/>
                <a:ea typeface="Noto Sans CJK KR Medium" panose="020B0600000000000000" pitchFamily="34" charset="-127"/>
              </a:rPr>
              <a:t>のサイズ </a:t>
            </a:r>
            <a:r>
              <a:rPr lang="en-US" altLang="ja-JP" b="1" i="0" dirty="0">
                <a:solidFill>
                  <a:srgbClr val="000000"/>
                </a:solidFill>
                <a:effectLst/>
                <a:latin typeface="Noto Sans CJK KR Medium" panose="020B0600000000000000" pitchFamily="34" charset="-127"/>
                <a:ea typeface="Noto Sans CJK KR Medium" panose="020B0600000000000000" pitchFamily="34" charset="-127"/>
              </a:rPr>
              <a:t>:</a:t>
            </a:r>
            <a:endParaRPr lang="en-US" altLang="ko-KR" b="1" dirty="0">
              <a:latin typeface="Noto Sans CJK KR Medium" panose="020B0600000000000000" pitchFamily="34" charset="-127"/>
              <a:ea typeface="Noto Sans CJK KR Medium" panose="020B0600000000000000" pitchFamily="34" charset="-127"/>
            </a:endParaRPr>
          </a:p>
          <a:p>
            <a:endParaRPr lang="en-US" altLang="ko-KR" b="1" dirty="0">
              <a:latin typeface="Noto Sans CJK KR Medium" panose="020B0600000000000000" pitchFamily="34" charset="-127"/>
              <a:ea typeface="Noto Sans CJK KR Medium" panose="020B0600000000000000" pitchFamily="34" charset="-127"/>
            </a:endParaRPr>
          </a:p>
          <a:p>
            <a:endParaRPr lang="en-US" altLang="ko-KR" b="1" dirty="0">
              <a:latin typeface="Noto Sans CJK KR Medium" panose="020B0600000000000000" pitchFamily="34" charset="-127"/>
              <a:ea typeface="Noto Sans CJK KR Medium" panose="020B0600000000000000" pitchFamily="34" charset="-127"/>
            </a:endParaRPr>
          </a:p>
          <a:p>
            <a:endParaRPr lang="en-US" altLang="ko-KR" b="1" dirty="0">
              <a:solidFill>
                <a:srgbClr val="FF0000"/>
              </a:solidFill>
              <a:latin typeface="Noto Sans CJK KR Medium" panose="020B0600000000000000" pitchFamily="34" charset="-127"/>
              <a:ea typeface="Noto Sans CJK KR Medium" panose="020B0600000000000000" pitchFamily="34" charset="-127"/>
            </a:endParaRPr>
          </a:p>
          <a:p>
            <a:r>
              <a:rPr lang="ja-JP" altLang="en-US" b="1" i="0" dirty="0">
                <a:solidFill>
                  <a:srgbClr val="000000"/>
                </a:solidFill>
                <a:effectLst/>
                <a:latin typeface="Noto Sans CJK KR Medium" panose="020B0600000000000000" pitchFamily="34" charset="-127"/>
                <a:ea typeface="Noto Sans CJK KR Medium" panose="020B0600000000000000" pitchFamily="34" charset="-127"/>
              </a:rPr>
              <a:t>作業スタイル </a:t>
            </a:r>
            <a:r>
              <a:rPr lang="en-US" altLang="ko-KR" b="1" dirty="0">
                <a:latin typeface="Noto Sans CJK KR Medium" panose="020B0600000000000000" pitchFamily="34" charset="-127"/>
                <a:ea typeface="Noto Sans CJK KR Medium" panose="020B0600000000000000" pitchFamily="34" charset="-127"/>
              </a:rPr>
              <a:t>:</a:t>
            </a:r>
          </a:p>
          <a:p>
            <a:endParaRPr lang="en-US" altLang="ko-KR" b="1" dirty="0">
              <a:solidFill>
                <a:srgbClr val="FF0000"/>
              </a:solidFill>
              <a:latin typeface="Noto Sans CJK KR Medium" panose="020B0600000000000000" pitchFamily="34" charset="-127"/>
              <a:ea typeface="Noto Sans CJK KR Medium" panose="020B0600000000000000" pitchFamily="34" charset="-127"/>
            </a:endParaRPr>
          </a:p>
          <a:p>
            <a:endParaRPr lang="en-US" altLang="ko-KR" b="1" dirty="0">
              <a:solidFill>
                <a:srgbClr val="FF0000"/>
              </a:solidFill>
              <a:latin typeface="Noto Sans CJK KR Medium" panose="020B0600000000000000" pitchFamily="34" charset="-127"/>
              <a:ea typeface="Noto Sans CJK KR Medium" panose="020B0600000000000000" pitchFamily="34" charset="-127"/>
            </a:endParaRPr>
          </a:p>
          <a:p>
            <a:r>
              <a:rPr lang="ko-KR" altLang="en-US" b="1" dirty="0">
                <a:latin typeface="Noto Sans CJK KR Medium" panose="020B0600000000000000" pitchFamily="34" charset="-127"/>
                <a:ea typeface="Noto Sans CJK KR Medium" panose="020B0600000000000000" pitchFamily="34" charset="-127"/>
              </a:rPr>
              <a:t>期限 </a:t>
            </a:r>
            <a:r>
              <a:rPr lang="en-US" altLang="ko-KR" b="1" dirty="0">
                <a:latin typeface="Noto Sans CJK KR Medium" panose="020B0600000000000000" pitchFamily="34" charset="-127"/>
                <a:ea typeface="Noto Sans CJK KR Medium" panose="020B0600000000000000" pitchFamily="34" charset="-127"/>
              </a:rPr>
              <a:t>:</a:t>
            </a:r>
            <a:r>
              <a:rPr lang="ko-KR" altLang="en-US" b="1" dirty="0">
                <a:latin typeface="Noto Sans CJK KR Medium" panose="020B0600000000000000" pitchFamily="34" charset="-127"/>
                <a:ea typeface="Noto Sans CJK KR Medium" panose="020B0600000000000000" pitchFamily="34" charset="-127"/>
              </a:rPr>
              <a:t> </a:t>
            </a:r>
          </a:p>
        </p:txBody>
      </p:sp>
      <p:sp>
        <p:nvSpPr>
          <p:cNvPr id="8" name="TextBox 7">
            <a:extLst>
              <a:ext uri="{FF2B5EF4-FFF2-40B4-BE49-F238E27FC236}">
                <a16:creationId xmlns:a16="http://schemas.microsoft.com/office/drawing/2014/main" id="{2F71F897-A8BC-41BB-95B5-6E53C1661342}"/>
              </a:ext>
            </a:extLst>
          </p:cNvPr>
          <p:cNvSpPr txBox="1"/>
          <p:nvPr/>
        </p:nvSpPr>
        <p:spPr>
          <a:xfrm>
            <a:off x="550851" y="473050"/>
            <a:ext cx="5545149" cy="523220"/>
          </a:xfrm>
          <a:prstGeom prst="rect">
            <a:avLst/>
          </a:prstGeom>
          <a:noFill/>
        </p:spPr>
        <p:txBody>
          <a:bodyPr wrap="square" rtlCol="0">
            <a:spAutoFit/>
          </a:bodyPr>
          <a:lstStyle/>
          <a:p>
            <a:r>
              <a:rPr lang="ja-JP"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灰色の文字は作成例です。</a:t>
            </a:r>
            <a:endParaRPr lang="en-US" altLang="ja-JP"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a:p>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含まれている画像と内容は、依頼書の作成を支援するための例です。</a:t>
            </a:r>
            <a:endParaRPr lang="ko-KR"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Tree>
    <p:extLst>
      <p:ext uri="{BB962C8B-B14F-4D97-AF65-F5344CB8AC3E}">
        <p14:creationId xmlns:p14="http://schemas.microsoft.com/office/powerpoint/2010/main" val="377165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474133" y="262467"/>
            <a:ext cx="11717867" cy="3091424"/>
          </a:xfrm>
          <a:prstGeom prst="rect">
            <a:avLst/>
          </a:prstGeom>
          <a:noFill/>
        </p:spPr>
        <p:txBody>
          <a:bodyPr wrap="square" rtlCol="0">
            <a:spAutoFit/>
          </a:bodyPr>
          <a:lstStyle/>
          <a:p>
            <a:r>
              <a:rPr lang="ja-JP" altLang="en-US" sz="2000" b="1" dirty="0"/>
              <a:t>スケッチの前に</a:t>
            </a:r>
            <a:r>
              <a:rPr lang="en-US" altLang="ko-KR" sz="2000" b="1" dirty="0"/>
              <a:t>(Figure/scheme)</a:t>
            </a:r>
          </a:p>
          <a:p>
            <a:endParaRPr lang="en-US" altLang="ko-KR" sz="2400" dirty="0"/>
          </a:p>
          <a:p>
            <a:pPr>
              <a:lnSpc>
                <a:spcPct val="150000"/>
              </a:lnSpc>
            </a:pPr>
            <a:r>
              <a:rPr lang="en-US" altLang="ko-KR" sz="1400" dirty="0">
                <a:latin typeface="Noto Sans CJK KR Medium" panose="020B0600000000000000" pitchFamily="34" charset="-127"/>
                <a:ea typeface="Noto Sans CJK KR Medium" panose="020B0600000000000000" pitchFamily="34" charset="-127"/>
              </a:rPr>
              <a:t>Figure/ scheme</a:t>
            </a: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 </a:t>
            </a: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a:t>
            </a: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の</a:t>
            </a:r>
            <a:r>
              <a:rPr lang="ko-KR" altLang="en-US" sz="1400" b="0" i="0" dirty="0">
                <a:solidFill>
                  <a:srgbClr val="000000"/>
                </a:solidFill>
                <a:effectLst/>
                <a:latin typeface="Noto Sans CJK KR Medium" panose="020B0600000000000000" pitchFamily="34" charset="-127"/>
                <a:ea typeface="Noto Sans CJK KR Medium" panose="020B0600000000000000" pitchFamily="34" charset="-127"/>
              </a:rPr>
              <a:t>場合</a:t>
            </a:r>
            <a:endParaRPr lang="en-US" altLang="ko-KR" sz="1400" dirty="0">
              <a:latin typeface="Noto Sans CJK KR Medium" panose="020B0600000000000000" pitchFamily="34" charset="-127"/>
              <a:ea typeface="Noto Sans CJK KR Medium" panose="020B0600000000000000" pitchFamily="34" charset="-127"/>
            </a:endParaRPr>
          </a:p>
          <a:p>
            <a:pPr>
              <a:lnSpc>
                <a:spcPct val="150000"/>
              </a:lnSpc>
            </a:pPr>
            <a:endParaRPr lang="en-US" altLang="ko-KR" sz="1000" dirty="0"/>
          </a:p>
          <a:p>
            <a:pPr marL="342900" indent="-342900">
              <a:lnSpc>
                <a:spcPct val="150000"/>
              </a:lnSpc>
              <a:buAutoNum type="arabicPeriod"/>
            </a:pPr>
            <a:r>
              <a:rPr lang="ja-JP" altLang="en-US" sz="1400" dirty="0">
                <a:latin typeface="Noto Sans CJK KR Medium" panose="020B0600000000000000" pitchFamily="34" charset="-127"/>
                <a:ea typeface="Noto Sans CJK KR Medium" panose="020B0600000000000000" pitchFamily="34" charset="-127"/>
              </a:rPr>
              <a:t>全体的な配置が完了したスケッチ</a:t>
            </a:r>
            <a:endParaRPr lang="en-US" altLang="ja-JP" sz="1400" dirty="0">
              <a:latin typeface="Noto Sans CJK KR Medium" panose="020B0600000000000000" pitchFamily="34" charset="-127"/>
              <a:ea typeface="Noto Sans CJK KR Medium" panose="020B0600000000000000" pitchFamily="34" charset="-127"/>
            </a:endParaRPr>
          </a:p>
          <a:p>
            <a:pPr marL="342900" indent="-342900">
              <a:lnSpc>
                <a:spcPct val="150000"/>
              </a:lnSpc>
              <a:buAutoNum type="arabicPeriod"/>
            </a:pPr>
            <a:r>
              <a:rPr lang="ja-JP" altLang="en-US" sz="1400" dirty="0">
                <a:latin typeface="Noto Sans CJK KR Medium" panose="020B0600000000000000" pitchFamily="34" charset="-127"/>
                <a:ea typeface="Noto Sans CJK KR Medium" panose="020B0600000000000000" pitchFamily="34" charset="-127"/>
              </a:rPr>
              <a:t>各カットのスケッチ </a:t>
            </a:r>
            <a:endParaRPr lang="en-US" altLang="ja-JP" sz="1400" dirty="0">
              <a:latin typeface="Noto Sans CJK KR Medium" panose="020B0600000000000000" pitchFamily="34" charset="-127"/>
              <a:ea typeface="Noto Sans CJK KR Medium" panose="020B0600000000000000" pitchFamily="34" charset="-127"/>
            </a:endParaRPr>
          </a:p>
          <a:p>
            <a:pPr>
              <a:lnSpc>
                <a:spcPct val="150000"/>
              </a:lnSpc>
            </a:pPr>
            <a:r>
              <a:rPr lang="ja-JP" altLang="en-US" sz="1400" dirty="0">
                <a:latin typeface="Noto Sans CJK KR Medium" panose="020B0600000000000000" pitchFamily="34" charset="-127"/>
                <a:ea typeface="Noto Sans CJK KR Medium" panose="020B0600000000000000" pitchFamily="34" charset="-127"/>
              </a:rPr>
              <a:t>みんなが必要です。</a:t>
            </a:r>
            <a:endParaRPr lang="en-US" altLang="ja-JP" sz="1400" dirty="0">
              <a:latin typeface="Noto Sans CJK KR Medium" panose="020B0600000000000000" pitchFamily="34" charset="-127"/>
              <a:ea typeface="Noto Sans CJK KR Medium" panose="020B0600000000000000" pitchFamily="34" charset="-127"/>
            </a:endParaRPr>
          </a:p>
          <a:p>
            <a:pPr>
              <a:lnSpc>
                <a:spcPct val="150000"/>
              </a:lnSpc>
            </a:pPr>
            <a:r>
              <a:rPr lang="ja-JP" altLang="en-US" sz="1200" dirty="0">
                <a:solidFill>
                  <a:srgbClr val="FF0000"/>
                </a:solidFill>
                <a:latin typeface="Noto Sans CJK KR Medium" panose="020B0600000000000000" pitchFamily="34" charset="-127"/>
                <a:ea typeface="Noto Sans CJK KR Medium" panose="020B0600000000000000" pitchFamily="34" charset="-127"/>
              </a:rPr>
              <a:t>*全体的な配置が完了したスケッチは、絵全体の流れ、構図、強弱を調節するために必要です。 そして実際の印刷規格に合わせて確認する作業を経なければならないため、必須要素です。</a:t>
            </a:r>
          </a:p>
          <a:p>
            <a:pPr>
              <a:lnSpc>
                <a:spcPct val="150000"/>
              </a:lnSpc>
            </a:pPr>
            <a:r>
              <a:rPr lang="ja-JP" altLang="en-US" sz="1200" dirty="0">
                <a:solidFill>
                  <a:srgbClr val="FF0000"/>
                </a:solidFill>
                <a:latin typeface="Noto Sans CJK KR Medium" panose="020B0600000000000000" pitchFamily="34" charset="-127"/>
                <a:ea typeface="Noto Sans CJK KR Medium" panose="020B0600000000000000" pitchFamily="34" charset="-127"/>
              </a:rPr>
              <a:t>*各カットのスケッチは、ディテールを表現するためにできるだけ詳しく書いてください。</a:t>
            </a:r>
            <a:endParaRPr lang="en-US" altLang="ja-JP" sz="1200" dirty="0">
              <a:solidFill>
                <a:srgbClr val="FF0000"/>
              </a:solidFill>
              <a:latin typeface="Noto Sans CJK KR Medium" panose="020B0600000000000000" pitchFamily="34" charset="-127"/>
              <a:ea typeface="Noto Sans CJK KR Medium" panose="020B0600000000000000" pitchFamily="34" charset="-127"/>
            </a:endParaRPr>
          </a:p>
        </p:txBody>
      </p:sp>
      <p:pic>
        <p:nvPicPr>
          <p:cNvPr id="5" name="그림 4">
            <a:extLst>
              <a:ext uri="{FF2B5EF4-FFF2-40B4-BE49-F238E27FC236}">
                <a16:creationId xmlns:a16="http://schemas.microsoft.com/office/drawing/2014/main" id="{125A77B9-D1B2-4BF3-96F0-75BAD3071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21" y="3504110"/>
            <a:ext cx="2860594" cy="2554380"/>
          </a:xfrm>
          <a:prstGeom prst="rect">
            <a:avLst/>
          </a:prstGeom>
        </p:spPr>
      </p:pic>
      <p:pic>
        <p:nvPicPr>
          <p:cNvPr id="7" name="그림 6">
            <a:extLst>
              <a:ext uri="{FF2B5EF4-FFF2-40B4-BE49-F238E27FC236}">
                <a16:creationId xmlns:a16="http://schemas.microsoft.com/office/drawing/2014/main" id="{2DA41C09-E4EA-40C4-8884-1F592C2E3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994" y="3873691"/>
            <a:ext cx="1650570" cy="1650570"/>
          </a:xfrm>
          <a:prstGeom prst="rect">
            <a:avLst/>
          </a:prstGeom>
        </p:spPr>
      </p:pic>
      <p:pic>
        <p:nvPicPr>
          <p:cNvPr id="9" name="그림 8">
            <a:extLst>
              <a:ext uri="{FF2B5EF4-FFF2-40B4-BE49-F238E27FC236}">
                <a16:creationId xmlns:a16="http://schemas.microsoft.com/office/drawing/2014/main" id="{5D14F452-96C5-449A-B2D9-F2CCE32150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8348" y="3615654"/>
            <a:ext cx="2211598" cy="2211598"/>
          </a:xfrm>
          <a:prstGeom prst="rect">
            <a:avLst/>
          </a:prstGeom>
        </p:spPr>
      </p:pic>
      <p:pic>
        <p:nvPicPr>
          <p:cNvPr id="11" name="그림 10">
            <a:extLst>
              <a:ext uri="{FF2B5EF4-FFF2-40B4-BE49-F238E27FC236}">
                <a16:creationId xmlns:a16="http://schemas.microsoft.com/office/drawing/2014/main" id="{1FEC3CAF-F530-47FC-9F69-C14C1B3682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5225" y="3709611"/>
            <a:ext cx="2612572" cy="1306286"/>
          </a:xfrm>
          <a:prstGeom prst="rect">
            <a:avLst/>
          </a:prstGeom>
        </p:spPr>
      </p:pic>
      <p:sp>
        <p:nvSpPr>
          <p:cNvPr id="10" name="TextBox 9">
            <a:extLst>
              <a:ext uri="{FF2B5EF4-FFF2-40B4-BE49-F238E27FC236}">
                <a16:creationId xmlns:a16="http://schemas.microsoft.com/office/drawing/2014/main" id="{EA79802D-E71A-4E4B-8360-B8117BB4E34C}"/>
              </a:ext>
            </a:extLst>
          </p:cNvPr>
          <p:cNvSpPr txBox="1"/>
          <p:nvPr/>
        </p:nvSpPr>
        <p:spPr>
          <a:xfrm>
            <a:off x="336062" y="6089015"/>
            <a:ext cx="11607084" cy="377539"/>
          </a:xfrm>
          <a:prstGeom prst="rect">
            <a:avLst/>
          </a:prstGeom>
          <a:noFill/>
        </p:spPr>
        <p:txBody>
          <a:bodyPr wrap="square">
            <a:spAutoFit/>
          </a:bodyPr>
          <a:lstStyle/>
          <a:p>
            <a:pPr>
              <a:lnSpc>
                <a:spcPct val="150000"/>
              </a:lnSpc>
            </a:pP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                   *全体配置の例</a:t>
            </a:r>
            <a:r>
              <a:rPr lang="ko-KR" altLang="en-US" sz="1400" dirty="0">
                <a:latin typeface="Noto Sans CJK KR Medium" panose="020B0600000000000000" pitchFamily="34" charset="-127"/>
                <a:ea typeface="Noto Sans CJK KR Medium" panose="020B0600000000000000" pitchFamily="34" charset="-127"/>
              </a:rPr>
              <a:t>                                                                                                                                  </a:t>
            </a: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*カットごとの</a:t>
            </a:r>
            <a:r>
              <a:rPr lang="ja-JP" altLang="en-US" sz="1400" b="1" i="0" dirty="0">
                <a:solidFill>
                  <a:srgbClr val="444444"/>
                </a:solidFill>
                <a:effectLst/>
                <a:latin typeface="Noto Sans CJK KR Medium" panose="020B0600000000000000" pitchFamily="34" charset="-127"/>
                <a:ea typeface="Noto Sans CJK KR Medium" panose="020B0600000000000000" pitchFamily="34" charset="-127"/>
              </a:rPr>
              <a:t>イメージ</a:t>
            </a: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の例</a:t>
            </a:r>
            <a:endParaRPr lang="ko-KR" altLang="en-US" sz="1400" dirty="0">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400178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474134" y="262467"/>
            <a:ext cx="11350544" cy="5375254"/>
          </a:xfrm>
          <a:prstGeom prst="rect">
            <a:avLst/>
          </a:prstGeom>
          <a:noFill/>
        </p:spPr>
        <p:txBody>
          <a:bodyPr wrap="square" rtlCol="0">
            <a:spAutoFit/>
          </a:bodyPr>
          <a:lstStyle/>
          <a:p>
            <a:r>
              <a:rPr lang="ja-JP" altLang="en-US" sz="2000" b="0" i="0" dirty="0">
                <a:solidFill>
                  <a:srgbClr val="000000"/>
                </a:solidFill>
                <a:effectLst/>
                <a:latin typeface="Noto Sans CJK KR Medium" panose="020B0600000000000000" pitchFamily="34" charset="-127"/>
                <a:ea typeface="Noto Sans CJK KR Medium" panose="020B0600000000000000" pitchFamily="34" charset="-127"/>
              </a:rPr>
              <a:t>ご参考にしてください</a:t>
            </a:r>
            <a:r>
              <a:rPr lang="en-US" altLang="ja-JP" sz="2000" b="0" i="0" dirty="0">
                <a:solidFill>
                  <a:srgbClr val="000000"/>
                </a:solidFill>
                <a:effectLst/>
                <a:latin typeface="Noto Sans CJK KR Medium" panose="020B0600000000000000" pitchFamily="34" charset="-127"/>
                <a:ea typeface="Noto Sans CJK KR Medium" panose="020B0600000000000000" pitchFamily="34" charset="-127"/>
              </a:rPr>
              <a:t>.</a:t>
            </a:r>
            <a:r>
              <a:rPr lang="en-US" altLang="ko-KR" sz="2000" b="1" dirty="0">
                <a:latin typeface="Noto Sans CJK KR Medium" panose="020B0600000000000000" pitchFamily="34" charset="-127"/>
                <a:ea typeface="Noto Sans CJK KR Medium" panose="020B0600000000000000" pitchFamily="34" charset="-127"/>
              </a:rPr>
              <a:t>(</a:t>
            </a:r>
            <a:r>
              <a:rPr lang="en-US" altLang="ko-KR" sz="2000" b="1" dirty="0"/>
              <a:t>Figure/scheme)</a:t>
            </a:r>
          </a:p>
          <a:p>
            <a:endParaRPr lang="en-US" altLang="ko-KR" sz="3200" dirty="0"/>
          </a:p>
          <a:p>
            <a:pPr>
              <a:lnSpc>
                <a:spcPct val="150000"/>
              </a:lnSpc>
            </a:pP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Figure/ scheme</a:t>
            </a: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の場合、背景が透明だったり、白色の場合が多いです。</a:t>
            </a:r>
            <a:br>
              <a:rPr lang="ja-JP" altLang="en-US" sz="1400" dirty="0">
                <a:latin typeface="Noto Sans CJK KR Medium" panose="020B0600000000000000" pitchFamily="34" charset="-127"/>
                <a:ea typeface="Noto Sans CJK KR Medium" panose="020B0600000000000000" pitchFamily="34" charset="-127"/>
              </a:rPr>
            </a:b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この時、光を表現しなければならない場合はカバーと違って制限的な場合が多いです。</a:t>
            </a:r>
            <a:endParaRPr lang="en-US" altLang="ja-JP" sz="1400" b="0" i="0" dirty="0">
              <a:solidFill>
                <a:srgbClr val="000000"/>
              </a:solidFill>
              <a:effectLst/>
              <a:latin typeface="Noto Sans CJK KR Medium" panose="020B0600000000000000" pitchFamily="34" charset="-127"/>
              <a:ea typeface="Noto Sans CJK KR Medium" panose="020B0600000000000000" pitchFamily="34" charset="-127"/>
            </a:endParaRPr>
          </a:p>
          <a:p>
            <a:pPr>
              <a:lnSpc>
                <a:spcPct val="150000"/>
              </a:lnSpc>
            </a:pPr>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（明るいところで光がよく見えないのと同じ原理です。 光が見えるためには闇が必要です。）</a:t>
            </a:r>
            <a:endParaRPr lang="en-US" altLang="ja-JP" sz="1400" b="0" i="0" dirty="0">
              <a:solidFill>
                <a:srgbClr val="FF0000"/>
              </a:solidFill>
              <a:effectLst/>
              <a:latin typeface="Noto Sans CJK KR Medium" panose="020B0600000000000000" pitchFamily="34" charset="-127"/>
              <a:ea typeface="Noto Sans CJK KR Medium" panose="020B0600000000000000" pitchFamily="34" charset="-127"/>
            </a:endParaRPr>
          </a:p>
          <a:p>
            <a:pPr>
              <a:lnSpc>
                <a:spcPct val="150000"/>
              </a:lnSpc>
            </a:pP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透明な材質も似たような傾向を持っています。</a:t>
            </a:r>
            <a:endParaRPr lang="en-US" altLang="ko-KR" sz="1400" dirty="0">
              <a:solidFill>
                <a:srgbClr val="FF0000"/>
              </a:solidFill>
              <a:latin typeface="Noto Sans CJK KR Medium" panose="020B0600000000000000" pitchFamily="34" charset="-127"/>
              <a:ea typeface="Noto Sans CJK KR Medium" panose="020B0600000000000000" pitchFamily="34" charset="-127"/>
            </a:endParaRPr>
          </a:p>
          <a:p>
            <a:pPr>
              <a:lnSpc>
                <a:spcPct val="150000"/>
              </a:lnSpc>
            </a:pPr>
            <a:endParaRPr lang="en-US" altLang="ko-KR" sz="1400" dirty="0">
              <a:solidFill>
                <a:srgbClr val="FF0000"/>
              </a:solidFill>
            </a:endParaRPr>
          </a:p>
          <a:p>
            <a:pPr>
              <a:lnSpc>
                <a:spcPct val="150000"/>
              </a:lnSpc>
            </a:pP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研究内容を明確に表現できるように「説明」が必要な部分は単純化してください。</a:t>
            </a:r>
            <a:br>
              <a:rPr lang="ja-JP" altLang="en-US" sz="1400" dirty="0">
                <a:latin typeface="Noto Sans CJK KR Medium" panose="020B0600000000000000" pitchFamily="34" charset="-127"/>
                <a:ea typeface="Noto Sans CJK KR Medium" panose="020B0600000000000000" pitchFamily="34" charset="-127"/>
              </a:rPr>
            </a:br>
            <a:r>
              <a:rPr lang="en-US" altLang="ja-JP" sz="1400" dirty="0">
                <a:solidFill>
                  <a:srgbClr val="FF0000"/>
                </a:solidFill>
                <a:latin typeface="Noto Sans CJK KR Medium" panose="020B0600000000000000" pitchFamily="34" charset="-127"/>
                <a:ea typeface="Noto Sans CJK KR Medium" panose="020B0600000000000000" pitchFamily="34" charset="-127"/>
              </a:rPr>
              <a:t>(</a:t>
            </a:r>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印刷物のサイズは思ったより非常に小さいです。 </a:t>
            </a: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2000px</a:t>
            </a:r>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の大きな画像では見ることができますが、実際の印刷物を確認する場合、</a:t>
            </a:r>
            <a:endParaRPr lang="en-US" altLang="ja-JP" sz="1400" b="0" i="0" dirty="0">
              <a:solidFill>
                <a:srgbClr val="FF0000"/>
              </a:solidFill>
              <a:effectLst/>
              <a:latin typeface="Noto Sans CJK KR Medium" panose="020B0600000000000000" pitchFamily="34" charset="-127"/>
              <a:ea typeface="Noto Sans CJK KR Medium" panose="020B0600000000000000" pitchFamily="34" charset="-127"/>
            </a:endParaRPr>
          </a:p>
          <a:p>
            <a:pPr>
              <a:lnSpc>
                <a:spcPct val="150000"/>
              </a:lnSpc>
            </a:pPr>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核心内容が見えない場合が多いです。</a:t>
            </a: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a:t>
            </a:r>
          </a:p>
          <a:p>
            <a:pPr>
              <a:lnSpc>
                <a:spcPct val="150000"/>
              </a:lnSpc>
            </a:pPr>
            <a:endParaRPr lang="en-US" altLang="ko-KR" sz="1400" dirty="0">
              <a:solidFill>
                <a:srgbClr val="FF0000"/>
              </a:solidFill>
              <a:latin typeface="Noto Sans CJK KR Medium" panose="020B0600000000000000" pitchFamily="34" charset="-127"/>
              <a:ea typeface="Noto Sans CJK KR Medium" panose="020B0600000000000000" pitchFamily="34" charset="-127"/>
            </a:endParaRPr>
          </a:p>
          <a:p>
            <a:pPr>
              <a:lnSpc>
                <a:spcPct val="150000"/>
              </a:lnSpc>
            </a:pP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Figure/scheme</a:t>
            </a: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の場合、修正内容の変更が繰り返される場合が多く、修正の回数によって見積もりが変わることがあります。</a:t>
            </a:r>
            <a:endParaRPr lang="en-US" altLang="ja-JP" sz="1400" b="0" i="0" dirty="0">
              <a:solidFill>
                <a:srgbClr val="000000"/>
              </a:solidFill>
              <a:effectLst/>
              <a:latin typeface="Noto Sans CJK KR Medium" panose="020B0600000000000000" pitchFamily="34" charset="-127"/>
              <a:ea typeface="Noto Sans CJK KR Medium" panose="020B0600000000000000" pitchFamily="34" charset="-127"/>
            </a:endParaRPr>
          </a:p>
          <a:p>
            <a:pPr>
              <a:lnSpc>
                <a:spcPct val="150000"/>
              </a:lnSpc>
            </a:pP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a:t>
            </a:r>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見積もりが変わる場合、あらかじめご案内いたします。</a:t>
            </a: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a:t>
            </a:r>
            <a:endParaRPr lang="en-US" altLang="ko-KR" sz="1400" dirty="0">
              <a:solidFill>
                <a:srgbClr val="FF0000"/>
              </a:solidFill>
              <a:latin typeface="Noto Sans CJK KR Medium" panose="020B0600000000000000" pitchFamily="34" charset="-127"/>
              <a:ea typeface="Noto Sans CJK KR Medium" panose="020B0600000000000000" pitchFamily="34" charset="-127"/>
            </a:endParaRPr>
          </a:p>
          <a:p>
            <a:pPr>
              <a:lnSpc>
                <a:spcPct val="150000"/>
              </a:lnSpc>
            </a:pPr>
            <a:endParaRPr lang="en-US" altLang="ko-KR" sz="1400" dirty="0">
              <a:solidFill>
                <a:srgbClr val="FF0000"/>
              </a:solidFill>
            </a:endParaRPr>
          </a:p>
          <a:p>
            <a:pPr>
              <a:lnSpc>
                <a:spcPct val="150000"/>
              </a:lnSpc>
            </a:pPr>
            <a:endParaRPr lang="en-US" altLang="ko-KR" sz="1400" dirty="0">
              <a:solidFill>
                <a:srgbClr val="FF0000"/>
              </a:solidFill>
            </a:endParaRPr>
          </a:p>
          <a:p>
            <a:pPr>
              <a:lnSpc>
                <a:spcPct val="150000"/>
              </a:lnSpc>
            </a:pPr>
            <a:endParaRPr lang="en-US" altLang="ko-KR" sz="1400" dirty="0">
              <a:solidFill>
                <a:srgbClr val="FF0000"/>
              </a:solidFill>
            </a:endParaRPr>
          </a:p>
        </p:txBody>
      </p:sp>
    </p:spTree>
    <p:extLst>
      <p:ext uri="{BB962C8B-B14F-4D97-AF65-F5344CB8AC3E}">
        <p14:creationId xmlns:p14="http://schemas.microsoft.com/office/powerpoint/2010/main" val="190043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524787" y="548641"/>
            <a:ext cx="11316030" cy="535397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484814" y="81232"/>
            <a:ext cx="3170104" cy="369332"/>
          </a:xfrm>
          <a:prstGeom prst="rect">
            <a:avLst/>
          </a:prstGeom>
          <a:noFill/>
        </p:spPr>
        <p:txBody>
          <a:bodyPr wrap="square" rtlCol="0">
            <a:spAutoFit/>
          </a:bodyPr>
          <a:lstStyle/>
          <a:p>
            <a:r>
              <a:rPr lang="ja-JP" altLang="en-US" b="0" i="0" dirty="0">
                <a:solidFill>
                  <a:srgbClr val="000000"/>
                </a:solidFill>
                <a:effectLst/>
                <a:latin typeface="Noto Sans JP SemiBold" panose="020B0200000000000000" pitchFamily="34" charset="-128"/>
                <a:ea typeface="Noto Sans JP SemiBold" panose="020B0200000000000000" pitchFamily="34" charset="-128"/>
              </a:rPr>
              <a:t>フィギュア全体のスケッチ</a:t>
            </a:r>
            <a:endParaRPr lang="ko-KR" altLang="en-US" b="1" dirty="0">
              <a:latin typeface="Noto Sans JP SemiBold" panose="020B0200000000000000" pitchFamily="34" charset="-128"/>
              <a:ea typeface="Noto Sans CJK KR Medium" panose="020B0600000000000000" pitchFamily="34" charset="-127"/>
            </a:endParaRPr>
          </a:p>
        </p:txBody>
      </p:sp>
      <p:grpSp>
        <p:nvGrpSpPr>
          <p:cNvPr id="15" name="그룹 14">
            <a:extLst>
              <a:ext uri="{FF2B5EF4-FFF2-40B4-BE49-F238E27FC236}">
                <a16:creationId xmlns:a16="http://schemas.microsoft.com/office/drawing/2014/main" id="{EA1EE77E-B550-4944-B537-C20056AC1675}"/>
              </a:ext>
            </a:extLst>
          </p:cNvPr>
          <p:cNvGrpSpPr/>
          <p:nvPr/>
        </p:nvGrpSpPr>
        <p:grpSpPr>
          <a:xfrm>
            <a:off x="744596" y="955389"/>
            <a:ext cx="10897973" cy="1485594"/>
            <a:chOff x="744597" y="715165"/>
            <a:chExt cx="10041544" cy="1368847"/>
          </a:xfrm>
        </p:grpSpPr>
        <p:pic>
          <p:nvPicPr>
            <p:cNvPr id="4" name="그림 3">
              <a:extLst>
                <a:ext uri="{FF2B5EF4-FFF2-40B4-BE49-F238E27FC236}">
                  <a16:creationId xmlns:a16="http://schemas.microsoft.com/office/drawing/2014/main" id="{3ED2A72F-F582-4FE4-848D-A54C72FB7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97" y="715165"/>
              <a:ext cx="5020772" cy="1129049"/>
            </a:xfrm>
            <a:prstGeom prst="rect">
              <a:avLst/>
            </a:prstGeom>
          </p:spPr>
        </p:pic>
        <p:pic>
          <p:nvPicPr>
            <p:cNvPr id="9" name="그림 8">
              <a:extLst>
                <a:ext uri="{FF2B5EF4-FFF2-40B4-BE49-F238E27FC236}">
                  <a16:creationId xmlns:a16="http://schemas.microsoft.com/office/drawing/2014/main" id="{3A2D5413-396D-496E-AEB2-8D66EE09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369" y="715165"/>
              <a:ext cx="5020772" cy="1368847"/>
            </a:xfrm>
            <a:prstGeom prst="rect">
              <a:avLst/>
            </a:prstGeom>
          </p:spPr>
        </p:pic>
      </p:grpSp>
      <p:pic>
        <p:nvPicPr>
          <p:cNvPr id="17" name="그림 16">
            <a:extLst>
              <a:ext uri="{FF2B5EF4-FFF2-40B4-BE49-F238E27FC236}">
                <a16:creationId xmlns:a16="http://schemas.microsoft.com/office/drawing/2014/main" id="{2DCCDE87-2FE1-43EB-A37E-4159B36FC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8385" y="3428995"/>
            <a:ext cx="2300207" cy="2300207"/>
          </a:xfrm>
          <a:prstGeom prst="rect">
            <a:avLst/>
          </a:prstGeom>
        </p:spPr>
      </p:pic>
      <p:pic>
        <p:nvPicPr>
          <p:cNvPr id="19" name="그림 18">
            <a:extLst>
              <a:ext uri="{FF2B5EF4-FFF2-40B4-BE49-F238E27FC236}">
                <a16:creationId xmlns:a16="http://schemas.microsoft.com/office/drawing/2014/main" id="{FB9F0C36-9141-4D4A-957C-6A70AB56D2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8076" y="3428997"/>
            <a:ext cx="2300206" cy="2300206"/>
          </a:xfrm>
          <a:prstGeom prst="rect">
            <a:avLst/>
          </a:prstGeom>
        </p:spPr>
      </p:pic>
      <p:pic>
        <p:nvPicPr>
          <p:cNvPr id="21" name="그림 20">
            <a:extLst>
              <a:ext uri="{FF2B5EF4-FFF2-40B4-BE49-F238E27FC236}">
                <a16:creationId xmlns:a16="http://schemas.microsoft.com/office/drawing/2014/main" id="{CC0B52FA-5413-47DF-A1D3-50A98225BB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718" y="3402527"/>
            <a:ext cx="2300207" cy="2300207"/>
          </a:xfrm>
          <a:prstGeom prst="rect">
            <a:avLst/>
          </a:prstGeom>
        </p:spPr>
      </p:pic>
      <p:pic>
        <p:nvPicPr>
          <p:cNvPr id="23" name="그림 22">
            <a:extLst>
              <a:ext uri="{FF2B5EF4-FFF2-40B4-BE49-F238E27FC236}">
                <a16:creationId xmlns:a16="http://schemas.microsoft.com/office/drawing/2014/main" id="{85A5D342-B83E-4AE5-AAEB-82CD74EC02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8694" y="3428995"/>
            <a:ext cx="2300207" cy="2300207"/>
          </a:xfrm>
          <a:prstGeom prst="rect">
            <a:avLst/>
          </a:prstGeom>
        </p:spPr>
      </p:pic>
      <p:sp>
        <p:nvSpPr>
          <p:cNvPr id="24" name="이등변 삼각형 23">
            <a:extLst>
              <a:ext uri="{FF2B5EF4-FFF2-40B4-BE49-F238E27FC236}">
                <a16:creationId xmlns:a16="http://schemas.microsoft.com/office/drawing/2014/main" id="{C8B1EFC8-8843-447C-86A2-5DAEFFE048FE}"/>
              </a:ext>
            </a:extLst>
          </p:cNvPr>
          <p:cNvSpPr/>
          <p:nvPr/>
        </p:nvSpPr>
        <p:spPr>
          <a:xfrm rot="5400000">
            <a:off x="3297066" y="4596379"/>
            <a:ext cx="442222" cy="300474"/>
          </a:xfrm>
          <a:prstGeom prst="triangl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이등변 삼각형 24">
            <a:extLst>
              <a:ext uri="{FF2B5EF4-FFF2-40B4-BE49-F238E27FC236}">
                <a16:creationId xmlns:a16="http://schemas.microsoft.com/office/drawing/2014/main" id="{6958253D-6D14-40D0-9CB1-9EC1B82E02DA}"/>
              </a:ext>
            </a:extLst>
          </p:cNvPr>
          <p:cNvSpPr/>
          <p:nvPr/>
        </p:nvSpPr>
        <p:spPr>
          <a:xfrm rot="5400000">
            <a:off x="6100869" y="4596379"/>
            <a:ext cx="442222" cy="300474"/>
          </a:xfrm>
          <a:prstGeom prst="triangl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이등변 삼각형 25">
            <a:extLst>
              <a:ext uri="{FF2B5EF4-FFF2-40B4-BE49-F238E27FC236}">
                <a16:creationId xmlns:a16="http://schemas.microsoft.com/office/drawing/2014/main" id="{1B6F8C47-7E41-4F37-98AC-8B81F6F3C255}"/>
              </a:ext>
            </a:extLst>
          </p:cNvPr>
          <p:cNvSpPr/>
          <p:nvPr/>
        </p:nvSpPr>
        <p:spPr>
          <a:xfrm rot="5400000">
            <a:off x="8571650" y="4600256"/>
            <a:ext cx="442222" cy="300474"/>
          </a:xfrm>
          <a:prstGeom prst="triangl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943D1358-1805-47AD-87B8-3A28732E11B2}"/>
              </a:ext>
            </a:extLst>
          </p:cNvPr>
          <p:cNvSpPr txBox="1"/>
          <p:nvPr/>
        </p:nvSpPr>
        <p:spPr>
          <a:xfrm>
            <a:off x="5870076" y="5998782"/>
            <a:ext cx="6096000" cy="307777"/>
          </a:xfrm>
          <a:prstGeom prst="rect">
            <a:avLst/>
          </a:prstGeom>
          <a:noFill/>
        </p:spPr>
        <p:txBody>
          <a:bodyPr wrap="square">
            <a:spAutoFit/>
          </a:bodyPr>
          <a:lstStyle/>
          <a:p>
            <a:pPr algn="r"/>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上記の画像は作成例です。</a:t>
            </a:r>
            <a:endParaRPr lang="ko-KR" altLang="en-US" sz="1400" dirty="0">
              <a:solidFill>
                <a:srgbClr val="FF0000"/>
              </a:solidFill>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77097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83153" y="71559"/>
            <a:ext cx="8524847" cy="400110"/>
          </a:xfrm>
          <a:prstGeom prst="rect">
            <a:avLst/>
          </a:prstGeom>
          <a:noFill/>
        </p:spPr>
        <p:txBody>
          <a:bodyPr wrap="square" rtlCol="0">
            <a:spAutoFit/>
          </a:bodyPr>
          <a:lstStyle/>
          <a:p>
            <a:r>
              <a:rPr lang="ko-KR" altLang="en-US" sz="2000" b="0" i="0" dirty="0">
                <a:solidFill>
                  <a:srgbClr val="000000"/>
                </a:solidFill>
                <a:effectLst/>
                <a:latin typeface="Noto Sans CJK KR Medium" panose="020B0600000000000000" pitchFamily="34" charset="-127"/>
                <a:ea typeface="Noto Sans CJK KR Medium" panose="020B0600000000000000" pitchFamily="34" charset="-127"/>
              </a:rPr>
              <a:t>要素</a:t>
            </a:r>
            <a:r>
              <a:rPr lang="en-US" altLang="ko-KR" sz="2000" b="1" dirty="0">
                <a:latin typeface="Noto Sans CJK KR Medium" panose="020B0600000000000000" pitchFamily="34" charset="-127"/>
                <a:ea typeface="Noto Sans CJK KR Medium" panose="020B0600000000000000" pitchFamily="34" charset="-127"/>
              </a:rPr>
              <a:t> 1. </a:t>
            </a:r>
            <a:r>
              <a:rPr lang="en-US" altLang="ko-KR" sz="2000" dirty="0">
                <a:solidFill>
                  <a:schemeClr val="bg2">
                    <a:lumMod val="90000"/>
                  </a:schemeClr>
                </a:solidFill>
                <a:latin typeface="Noto Sans CJK KR Medium" panose="020B0600000000000000" pitchFamily="34" charset="-127"/>
                <a:ea typeface="Noto Sans CJK KR Medium" panose="020B0600000000000000" pitchFamily="34" charset="-127"/>
              </a:rPr>
              <a:t>Oxygen annealing</a:t>
            </a:r>
            <a:r>
              <a:rPr lang="en-US" altLang="ko-KR" sz="2000" b="1" dirty="0">
                <a:solidFill>
                  <a:schemeClr val="bg2">
                    <a:lumMod val="90000"/>
                  </a:schemeClr>
                </a:solidFill>
                <a:latin typeface="Noto Sans CJK KR Medium" panose="020B0600000000000000" pitchFamily="34" charset="-127"/>
                <a:ea typeface="Noto Sans CJK KR Medium" panose="020B0600000000000000" pitchFamily="34" charset="-127"/>
              </a:rPr>
              <a:t> </a:t>
            </a:r>
            <a:r>
              <a:rPr lang="ja-JP" altLang="en-US" sz="1200" dirty="0">
                <a:solidFill>
                  <a:srgbClr val="FF0000"/>
                </a:solidFill>
                <a:latin typeface="Noto Sans CJK KR Medium" panose="020B0600000000000000" pitchFamily="34" charset="-127"/>
                <a:ea typeface="Noto Sans CJK KR Medium" panose="020B0600000000000000" pitchFamily="34" charset="-127"/>
              </a:rPr>
              <a:t>（グーグル検索をするとき、実際のキーワードまたは名前です。）</a:t>
            </a:r>
            <a:endParaRPr lang="ko-KR" altLang="en-US" sz="1200" dirty="0">
              <a:solidFill>
                <a:srgbClr val="FF0000"/>
              </a:solidFill>
              <a:latin typeface="Noto Sans CJK KR Medium" panose="020B0600000000000000" pitchFamily="34" charset="-127"/>
              <a:ea typeface="Noto Sans CJK KR Medium" panose="020B0600000000000000" pitchFamily="34" charset="-127"/>
            </a:endParaRPr>
          </a:p>
        </p:txBody>
      </p:sp>
      <p:sp>
        <p:nvSpPr>
          <p:cNvPr id="4" name="직사각형 3"/>
          <p:cNvSpPr/>
          <p:nvPr/>
        </p:nvSpPr>
        <p:spPr>
          <a:xfrm>
            <a:off x="291548" y="584775"/>
            <a:ext cx="7215809"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7647556" y="584775"/>
            <a:ext cx="1647519" cy="4247317"/>
          </a:xfrm>
          <a:prstGeom prst="rect">
            <a:avLst/>
          </a:prstGeom>
          <a:noFill/>
        </p:spPr>
        <p:txBody>
          <a:bodyPr wrap="square" rtlCol="0">
            <a:spAutoFit/>
          </a:bodyPr>
          <a:lstStyle/>
          <a:p>
            <a:r>
              <a:rPr lang="ko-KR" altLang="en-US" sz="1500" b="1" dirty="0">
                <a:latin typeface="Noto Sans CJK KR Medium" panose="020B0600000000000000" pitchFamily="34" charset="-127"/>
                <a:ea typeface="Noto Sans CJK KR Medium" panose="020B0600000000000000" pitchFamily="34" charset="-127"/>
                <a:cs typeface="Arial Unicode MS" pitchFamily="50" charset="-127"/>
              </a:rPr>
              <a:t>詳細</a:t>
            </a:r>
            <a:endParaRPr lang="en-US" altLang="ko-KR" sz="1500" b="1" dirty="0">
              <a:latin typeface="Noto Sans CJK KR Medium" panose="020B0600000000000000" pitchFamily="34" charset="-127"/>
              <a:ea typeface="Noto Sans CJK KR Medium" panose="020B0600000000000000" pitchFamily="34" charset="-127"/>
              <a:cs typeface="Arial Unicode MS" pitchFamily="50"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r>
              <a:rPr lang="ko-KR" altLang="en-US" sz="1500" b="1" i="0" dirty="0">
                <a:solidFill>
                  <a:srgbClr val="000000"/>
                </a:solidFill>
                <a:effectLst/>
                <a:latin typeface="Noto Sans CJK KR Medium" panose="020B0600000000000000" pitchFamily="34" charset="-127"/>
                <a:ea typeface="Noto Sans CJK KR Medium" panose="020B0600000000000000" pitchFamily="34" charset="-127"/>
              </a:rPr>
              <a:t>成分 </a:t>
            </a:r>
            <a:r>
              <a:rPr lang="en-US" altLang="ko-KR" sz="1500" b="1" dirty="0">
                <a:latin typeface="Noto Sans CJK KR Medium" panose="020B0600000000000000" pitchFamily="34" charset="-127"/>
                <a:ea typeface="Noto Sans CJK KR Medium" panose="020B0600000000000000" pitchFamily="34" charset="-127"/>
              </a:rPr>
              <a:t>:</a:t>
            </a:r>
          </a:p>
          <a:p>
            <a:pPr>
              <a:lnSpc>
                <a:spcPct val="150000"/>
              </a:lnSpc>
            </a:pPr>
            <a:r>
              <a:rPr lang="ja-JP" altLang="en-US" sz="1500" b="1" i="0" dirty="0">
                <a:solidFill>
                  <a:srgbClr val="000000"/>
                </a:solidFill>
                <a:effectLst/>
                <a:latin typeface="Noto Sans CJK KR Medium" panose="020B0600000000000000" pitchFamily="34" charset="-127"/>
                <a:ea typeface="Noto Sans CJK KR Medium" panose="020B0600000000000000" pitchFamily="34" charset="-127"/>
              </a:rPr>
              <a:t>テクスチャ</a:t>
            </a: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a:t>
            </a:r>
          </a:p>
          <a:p>
            <a:pPr>
              <a:lnSpc>
                <a:spcPct val="150000"/>
              </a:lnSpc>
            </a:pPr>
            <a:r>
              <a:rPr lang="ja-JP" altLang="en-US" sz="1500" b="1" i="0" dirty="0">
                <a:solidFill>
                  <a:srgbClr val="000000"/>
                </a:solidFill>
                <a:effectLst/>
                <a:latin typeface="Noto Sans CJK KR Medium" panose="020B0600000000000000" pitchFamily="34" charset="-127"/>
                <a:ea typeface="Noto Sans CJK KR Medium" panose="020B0600000000000000" pitchFamily="34" charset="-127"/>
              </a:rPr>
              <a:t>サイズ、比率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p>
          <a:p>
            <a:pPr>
              <a:lnSpc>
                <a:spcPct val="150000"/>
              </a:lnSpc>
            </a:pPr>
            <a:r>
              <a:rPr lang="ko-KR" altLang="en-US" sz="1500" b="1" i="0" dirty="0">
                <a:solidFill>
                  <a:srgbClr val="222222"/>
                </a:solidFill>
                <a:effectLst/>
                <a:latin typeface="Noto Sans CJK KR Medium" panose="020B0600000000000000" pitchFamily="34" charset="-127"/>
                <a:ea typeface="Noto Sans CJK KR Medium" panose="020B0600000000000000" pitchFamily="34" charset="-127"/>
              </a:rPr>
              <a:t>色</a:t>
            </a:r>
            <a:r>
              <a:rPr lang="en-US" altLang="ko-KR" sz="1500" b="1" i="0" dirty="0">
                <a:solidFill>
                  <a:srgbClr val="222222"/>
                </a:solidFill>
                <a:effectLst/>
                <a:latin typeface="Noto Sans CJK KR Medium" panose="020B0600000000000000" pitchFamily="34" charset="-127"/>
                <a:ea typeface="Noto Sans CJK KR Medium" panose="020B0600000000000000" pitchFamily="34" charset="-127"/>
              </a:rPr>
              <a:t>:</a:t>
            </a: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ja-JP" altLang="en-US" sz="1500" b="1" dirty="0">
                <a:latin typeface="Noto Sans CJK KR Medium" panose="020B0600000000000000" pitchFamily="34" charset="-127"/>
                <a:ea typeface="Noto Sans CJK KR Medium" panose="020B0600000000000000" pitchFamily="34" charset="-127"/>
                <a:cs typeface="Arial Unicode MS" pitchFamily="50" charset="-127"/>
              </a:rPr>
              <a:t>その</a:t>
            </a:r>
            <a:r>
              <a:rPr lang="ko-KR" altLang="en-US" sz="1500" b="1" dirty="0">
                <a:latin typeface="Noto Sans CJK KR Medium" panose="020B0600000000000000" pitchFamily="34" charset="-127"/>
                <a:ea typeface="Noto Sans CJK KR Medium" panose="020B0600000000000000" pitchFamily="34" charset="-127"/>
                <a:cs typeface="Arial Unicode MS" pitchFamily="50" charset="-127"/>
              </a:rPr>
              <a:t>他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ko-KR" sz="1500" b="1" dirty="0">
                <a:latin typeface="Noto Sans CJK KR Medium" panose="020B0600000000000000" pitchFamily="34" charset="-127"/>
                <a:ea typeface="Noto Sans CJK KR Medium" panose="020B0600000000000000" pitchFamily="34" charset="-127"/>
              </a:rPr>
              <a:t>Protein code :</a:t>
            </a:r>
          </a:p>
          <a:p>
            <a:endParaRPr lang="en-US" altLang="ko-KR" sz="1500" b="1" dirty="0">
              <a:latin typeface="Noto Sans CJK KR Medium" panose="020B0600000000000000" pitchFamily="34" charset="-127"/>
              <a:ea typeface="Noto Sans CJK KR Medium" panose="020B0600000000000000" pitchFamily="34" charset="-127"/>
            </a:endParaRPr>
          </a:p>
        </p:txBody>
      </p:sp>
      <p:sp>
        <p:nvSpPr>
          <p:cNvPr id="8" name="TextBox 7"/>
          <p:cNvSpPr txBox="1"/>
          <p:nvPr/>
        </p:nvSpPr>
        <p:spPr>
          <a:xfrm>
            <a:off x="7961563" y="4754584"/>
            <a:ext cx="3938889" cy="738664"/>
          </a:xfrm>
          <a:prstGeom prst="rect">
            <a:avLst/>
          </a:prstGeom>
          <a:noFill/>
        </p:spPr>
        <p:txBody>
          <a:bodyPr wrap="square" rtlCol="0">
            <a:spAutoFit/>
          </a:bodyPr>
          <a:lstStyle/>
          <a:p>
            <a:pPr algn="r"/>
            <a:r>
              <a:rPr lang="zh-TW" altLang="en-US" sz="1400" b="0" i="0" dirty="0">
                <a:solidFill>
                  <a:srgbClr val="000000"/>
                </a:solidFill>
                <a:effectLst/>
                <a:latin typeface="Noto Sans CJK KR Medium" panose="020B0600000000000000" pitchFamily="34" charset="-127"/>
                <a:ea typeface="Noto Sans CJK KR Medium" panose="020B0600000000000000" pitchFamily="34" charset="-127"/>
              </a:rPr>
              <a:t>分子構造式別添</a:t>
            </a:r>
            <a:r>
              <a:rPr lang="en-US" altLang="ko-KR" sz="1400" dirty="0">
                <a:latin typeface="Noto Sans CJK KR Medium" panose="020B0600000000000000" pitchFamily="34" charset="-127"/>
                <a:ea typeface="Noto Sans CJK KR Medium" panose="020B0600000000000000" pitchFamily="34" charset="-127"/>
              </a:rPr>
              <a:t>*</a:t>
            </a:r>
            <a:r>
              <a:rPr lang="en-US" altLang="ko-KR" sz="1400" b="0" i="0" dirty="0" err="1">
                <a:solidFill>
                  <a:srgbClr val="1F1F1F"/>
                </a:solidFill>
                <a:effectLst/>
                <a:latin typeface="Noto Sans CJK KR Medium" panose="020B0600000000000000" pitchFamily="34" charset="-127"/>
                <a:ea typeface="Noto Sans CJK KR Medium" panose="020B0600000000000000" pitchFamily="34" charset="-127"/>
              </a:rPr>
              <a:t>ChemDraw</a:t>
            </a:r>
            <a:endParaRPr lang="en-US" altLang="ko-KR" sz="1400" dirty="0">
              <a:latin typeface="Noto Sans CJK KR Medium" panose="020B0600000000000000" pitchFamily="34" charset="-127"/>
              <a:ea typeface="Noto Sans CJK KR Medium" panose="020B0600000000000000" pitchFamily="34" charset="-127"/>
            </a:endParaRPr>
          </a:p>
          <a:p>
            <a:pPr algn="r"/>
            <a:endParaRPr lang="en-US" altLang="ko-KR" sz="1400" dirty="0">
              <a:latin typeface="Noto Sans CJK KR Medium" panose="020B0600000000000000" pitchFamily="34" charset="-127"/>
              <a:ea typeface="Noto Sans CJK KR Medium" panose="020B0600000000000000" pitchFamily="34" charset="-127"/>
            </a:endParaRPr>
          </a:p>
          <a:p>
            <a:pPr algn="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Protein code from </a:t>
            </a:r>
            <a:r>
              <a:rPr lang="en-US" altLang="ko-KR" sz="1400" dirty="0">
                <a:latin typeface="Noto Sans CJK KR Medium" panose="020B0600000000000000" pitchFamily="34" charset="-127"/>
                <a:ea typeface="Noto Sans CJK KR Medium" panose="020B0600000000000000" pitchFamily="34" charset="-127"/>
                <a:hlinkClick r:id="rId3"/>
              </a:rPr>
              <a:t>https://www.rcsb.org/</a:t>
            </a:r>
            <a:endParaRPr lang="en-US" altLang="ko-KR" sz="1400" dirty="0">
              <a:latin typeface="Noto Sans CJK KR Medium" panose="020B0600000000000000" pitchFamily="34" charset="-127"/>
              <a:ea typeface="Noto Sans CJK KR Medium" panose="020B0600000000000000" pitchFamily="34" charset="-127"/>
            </a:endParaRPr>
          </a:p>
        </p:txBody>
      </p:sp>
      <p:grpSp>
        <p:nvGrpSpPr>
          <p:cNvPr id="22" name="그룹 21">
            <a:extLst>
              <a:ext uri="{FF2B5EF4-FFF2-40B4-BE49-F238E27FC236}">
                <a16:creationId xmlns:a16="http://schemas.microsoft.com/office/drawing/2014/main" id="{E6641CE0-0F41-42AF-8F42-2C929F3DDA5D}"/>
              </a:ext>
            </a:extLst>
          </p:cNvPr>
          <p:cNvGrpSpPr/>
          <p:nvPr/>
        </p:nvGrpSpPr>
        <p:grpSpPr>
          <a:xfrm>
            <a:off x="4134678" y="2496293"/>
            <a:ext cx="3275889" cy="3570551"/>
            <a:chOff x="482768" y="1927269"/>
            <a:chExt cx="3275889" cy="3130638"/>
          </a:xfrm>
        </p:grpSpPr>
        <p:pic>
          <p:nvPicPr>
            <p:cNvPr id="14" name="그림 13">
              <a:extLst>
                <a:ext uri="{FF2B5EF4-FFF2-40B4-BE49-F238E27FC236}">
                  <a16:creationId xmlns:a16="http://schemas.microsoft.com/office/drawing/2014/main" id="{89F61BA9-871D-46C8-A200-258052C78FC6}"/>
                </a:ext>
              </a:extLst>
            </p:cNvPr>
            <p:cNvPicPr>
              <a:picLocks noChangeAspect="1"/>
            </p:cNvPicPr>
            <p:nvPr/>
          </p:nvPicPr>
          <p:blipFill>
            <a:blip r:embed="rId4"/>
            <a:stretch>
              <a:fillRect/>
            </a:stretch>
          </p:blipFill>
          <p:spPr>
            <a:xfrm>
              <a:off x="1085203" y="1927269"/>
              <a:ext cx="1898481" cy="1149136"/>
            </a:xfrm>
            <a:prstGeom prst="rect">
              <a:avLst/>
            </a:prstGeom>
          </p:spPr>
        </p:pic>
        <p:sp>
          <p:nvSpPr>
            <p:cNvPr id="15" name="TextBox 14">
              <a:extLst>
                <a:ext uri="{FF2B5EF4-FFF2-40B4-BE49-F238E27FC236}">
                  <a16:creationId xmlns:a16="http://schemas.microsoft.com/office/drawing/2014/main" id="{63E203F8-9960-4B4C-8CCE-96961370BFCB}"/>
                </a:ext>
              </a:extLst>
            </p:cNvPr>
            <p:cNvSpPr txBox="1"/>
            <p:nvPr/>
          </p:nvSpPr>
          <p:spPr>
            <a:xfrm>
              <a:off x="482768" y="3140499"/>
              <a:ext cx="3196425" cy="338554"/>
            </a:xfrm>
            <a:prstGeom prst="rect">
              <a:avLst/>
            </a:prstGeom>
            <a:noFill/>
          </p:spPr>
          <p:txBody>
            <a:bodyPr wrap="square" rtlCol="0">
              <a:spAutoFit/>
            </a:bodyPr>
            <a:lstStyle/>
            <a:p>
              <a:pPr algn="ct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私が任意で描いた絵、サンプルを描く時に参考にしてください</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!(SMO</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に酸素が空いている部分、各薄膜の色を維持</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a:t>
              </a:r>
              <a:endParaRPr lang="en-US" altLang="ko-KR" sz="800" b="1"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pic>
          <p:nvPicPr>
            <p:cNvPr id="16" name="그림 15">
              <a:extLst>
                <a:ext uri="{FF2B5EF4-FFF2-40B4-BE49-F238E27FC236}">
                  <a16:creationId xmlns:a16="http://schemas.microsoft.com/office/drawing/2014/main" id="{C0EBD0E8-FC3B-4A99-8E85-E68C75AA92AB}"/>
                </a:ext>
              </a:extLst>
            </p:cNvPr>
            <p:cNvPicPr>
              <a:picLocks noChangeAspect="1"/>
            </p:cNvPicPr>
            <p:nvPr/>
          </p:nvPicPr>
          <p:blipFill>
            <a:blip r:embed="rId5"/>
            <a:stretch>
              <a:fillRect/>
            </a:stretch>
          </p:blipFill>
          <p:spPr>
            <a:xfrm>
              <a:off x="1127404" y="3622753"/>
              <a:ext cx="1848531" cy="1152331"/>
            </a:xfrm>
            <a:prstGeom prst="rect">
              <a:avLst/>
            </a:prstGeom>
          </p:spPr>
        </p:pic>
        <p:sp>
          <p:nvSpPr>
            <p:cNvPr id="17" name="TextBox 16">
              <a:extLst>
                <a:ext uri="{FF2B5EF4-FFF2-40B4-BE49-F238E27FC236}">
                  <a16:creationId xmlns:a16="http://schemas.microsoft.com/office/drawing/2014/main" id="{5B80FD17-ECF3-4B6D-83BC-7996D88D7EC3}"/>
                </a:ext>
              </a:extLst>
            </p:cNvPr>
            <p:cNvSpPr txBox="1"/>
            <p:nvPr/>
          </p:nvSpPr>
          <p:spPr>
            <a:xfrm>
              <a:off x="482768" y="4719353"/>
              <a:ext cx="3275889" cy="338554"/>
            </a:xfrm>
            <a:prstGeom prst="rect">
              <a:avLst/>
            </a:prstGeom>
            <a:noFill/>
          </p:spPr>
          <p:txBody>
            <a:bodyPr wrap="square" rtlCol="0">
              <a:spAutoFit/>
            </a:bodyPr>
            <a:lstStyle/>
            <a:p>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チューブファーネスを描く時の例、参考にしてください</a:t>
              </a:r>
              <a:br>
                <a:rPr lang="ja-JP" altLang="en-US" sz="800" dirty="0">
                  <a:solidFill>
                    <a:schemeClr val="bg2">
                      <a:lumMod val="90000"/>
                    </a:schemeClr>
                  </a:solidFill>
                  <a:latin typeface="Noto Sans CJK KR Medium" panose="020B0600000000000000" pitchFamily="34" charset="-127"/>
                  <a:ea typeface="Noto Sans CJK KR Medium" panose="020B0600000000000000" pitchFamily="34" charset="-127"/>
                </a:rPr>
              </a:b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私たちのは詰まったチューブに、管を通して酸素が入ってきます！</a:t>
              </a:r>
              <a:endParaRPr lang="en-US" altLang="ko-KR" sz="800" b="1"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grpSp>
      <p:sp>
        <p:nvSpPr>
          <p:cNvPr id="18" name="직사각형 17">
            <a:extLst>
              <a:ext uri="{FF2B5EF4-FFF2-40B4-BE49-F238E27FC236}">
                <a16:creationId xmlns:a16="http://schemas.microsoft.com/office/drawing/2014/main" id="{4A60AB64-CFCC-4EE1-83B2-63C64744DC56}"/>
              </a:ext>
            </a:extLst>
          </p:cNvPr>
          <p:cNvSpPr/>
          <p:nvPr/>
        </p:nvSpPr>
        <p:spPr>
          <a:xfrm>
            <a:off x="353093" y="633808"/>
            <a:ext cx="7057474" cy="1444819"/>
          </a:xfrm>
          <a:prstGeom prst="rect">
            <a:avLst/>
          </a:prstGeom>
        </p:spPr>
        <p:txBody>
          <a:bodyPr wrap="square">
            <a:spAutoFit/>
          </a:bodyPr>
          <a:lstStyle/>
          <a:p>
            <a:pPr>
              <a:lnSpc>
                <a:spcPct val="150000"/>
              </a:lnSpc>
            </a:pPr>
            <a:r>
              <a:rPr lang="en-US" altLang="ko-KR" sz="1200" b="1" dirty="0">
                <a:solidFill>
                  <a:schemeClr val="bg2">
                    <a:lumMod val="90000"/>
                  </a:schemeClr>
                </a:solidFill>
                <a:latin typeface="Noto Sans CJK KR Medium" panose="020B0600000000000000" pitchFamily="34" charset="-127"/>
                <a:ea typeface="Noto Sans CJK KR Medium" panose="020B0600000000000000" pitchFamily="34" charset="-127"/>
              </a:rPr>
              <a:t>Oxygen annealing</a:t>
            </a:r>
          </a:p>
          <a:p>
            <a:pPr marL="171450" indent="-171450">
              <a:lnSpc>
                <a:spcPct val="150000"/>
              </a:lnSpc>
              <a:buFont typeface="Wingdings" panose="05000000000000000000" pitchFamily="2" charset="2"/>
              <a:buChar char="§"/>
            </a:pP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丸いチューブ（詰まっている）の中にサンプルが真ん中に位置し，酸素が管を伝って流れ込み，</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Heater</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と書かれたところから熱が出て高温の環境である。</a:t>
            </a:r>
            <a:endPar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endParaRPr>
          </a:p>
          <a:p>
            <a:pPr marL="171450" indent="-171450">
              <a:lnSpc>
                <a:spcPct val="150000"/>
              </a:lnSpc>
              <a:buFont typeface="Wingdings" panose="05000000000000000000" pitchFamily="2" charset="2"/>
              <a:buChar char="§"/>
            </a:pP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サンプルの中の</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SMO</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薄膜は酸素が部分部分空になっている。</a:t>
            </a:r>
            <a:endPar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endParaRPr>
          </a:p>
          <a:p>
            <a:pPr marL="171450" indent="-171450">
              <a:lnSpc>
                <a:spcPct val="150000"/>
              </a:lnSpc>
              <a:buFont typeface="Wingdings" panose="05000000000000000000" pitchFamily="2" charset="2"/>
              <a:buChar char="§"/>
            </a:pP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チューブの中に注入された酸素が、</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SMO</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の酸素が空けた部分で満たされる姿の表現が必要。</a:t>
            </a:r>
            <a:endParaRPr lang="ko-KR" altLang="en-US" sz="1200" b="1"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pic>
        <p:nvPicPr>
          <p:cNvPr id="21" name="그림 20">
            <a:extLst>
              <a:ext uri="{FF2B5EF4-FFF2-40B4-BE49-F238E27FC236}">
                <a16:creationId xmlns:a16="http://schemas.microsoft.com/office/drawing/2014/main" id="{26EC5821-C54D-4AA6-886A-5DFA395124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853" y="2196352"/>
            <a:ext cx="3894266" cy="1785201"/>
          </a:xfrm>
          <a:prstGeom prst="rect">
            <a:avLst/>
          </a:prstGeom>
        </p:spPr>
      </p:pic>
      <p:sp>
        <p:nvSpPr>
          <p:cNvPr id="20" name="TextBox 19">
            <a:extLst>
              <a:ext uri="{FF2B5EF4-FFF2-40B4-BE49-F238E27FC236}">
                <a16:creationId xmlns:a16="http://schemas.microsoft.com/office/drawing/2014/main" id="{C28B34B7-5592-4EDA-85FE-23CACE9AB51F}"/>
              </a:ext>
            </a:extLst>
          </p:cNvPr>
          <p:cNvSpPr txBox="1"/>
          <p:nvPr/>
        </p:nvSpPr>
        <p:spPr>
          <a:xfrm>
            <a:off x="7635200" y="6018832"/>
            <a:ext cx="4397299" cy="707886"/>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左側を参照画像で埋めます。 多ければ多いほどいいです。</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 拡大を行います。（</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Ex</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SEM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TEM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Blueprint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、図、スキームなど）。 視覚化のためのパズルピースは何でも大丈夫です） スペースが足りない場合は、ページを作成して入れます。</a:t>
            </a:r>
            <a:endParaRPr lang="ko-KR" altLang="en-US"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27" name="TextBox 26">
            <a:extLst>
              <a:ext uri="{FF2B5EF4-FFF2-40B4-BE49-F238E27FC236}">
                <a16:creationId xmlns:a16="http://schemas.microsoft.com/office/drawing/2014/main" id="{F2941DA1-D1B6-4BD6-B3BC-2900E3ECE750}"/>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28" name="TextBox 27">
            <a:extLst>
              <a:ext uri="{FF2B5EF4-FFF2-40B4-BE49-F238E27FC236}">
                <a16:creationId xmlns:a16="http://schemas.microsoft.com/office/drawing/2014/main" id="{B05AEC6E-7CA5-4656-A193-4E41BB679B53}"/>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29" name="TextBox 28">
            <a:extLst>
              <a:ext uri="{FF2B5EF4-FFF2-40B4-BE49-F238E27FC236}">
                <a16:creationId xmlns:a16="http://schemas.microsoft.com/office/drawing/2014/main" id="{47D60329-C40F-484C-9238-1731DF5E553E}"/>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30" name="TextBox 29">
            <a:extLst>
              <a:ext uri="{FF2B5EF4-FFF2-40B4-BE49-F238E27FC236}">
                <a16:creationId xmlns:a16="http://schemas.microsoft.com/office/drawing/2014/main" id="{73D4FC58-F5D6-44D8-AF9A-0D72F44A15F2}"/>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128142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291548" y="584775"/>
            <a:ext cx="7215809"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2" name="TextBox 11"/>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3" name="TextBox 12"/>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pic>
        <p:nvPicPr>
          <p:cNvPr id="16" name="그림 15">
            <a:extLst>
              <a:ext uri="{FF2B5EF4-FFF2-40B4-BE49-F238E27FC236}">
                <a16:creationId xmlns:a16="http://schemas.microsoft.com/office/drawing/2014/main" id="{C80C3510-2073-44BF-B88A-07A274F5F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75" y="1870429"/>
            <a:ext cx="4200000" cy="2152381"/>
          </a:xfrm>
          <a:prstGeom prst="rect">
            <a:avLst/>
          </a:prstGeom>
        </p:spPr>
      </p:pic>
      <p:sp>
        <p:nvSpPr>
          <p:cNvPr id="17" name="직사각형 16">
            <a:extLst>
              <a:ext uri="{FF2B5EF4-FFF2-40B4-BE49-F238E27FC236}">
                <a16:creationId xmlns:a16="http://schemas.microsoft.com/office/drawing/2014/main" id="{3C27EE4C-3320-40C5-95F3-74DD4E7968E1}"/>
              </a:ext>
            </a:extLst>
          </p:cNvPr>
          <p:cNvSpPr/>
          <p:nvPr/>
        </p:nvSpPr>
        <p:spPr>
          <a:xfrm>
            <a:off x="461745" y="706348"/>
            <a:ext cx="6845503" cy="830997"/>
          </a:xfrm>
          <a:prstGeom prst="rect">
            <a:avLst/>
          </a:prstGeom>
        </p:spPr>
        <p:txBody>
          <a:bodyPr wrap="square">
            <a:spAutoFit/>
          </a:bodyPr>
          <a:lstStyle/>
          <a:p>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rPr>
              <a:t>Photolithography</a:t>
            </a:r>
          </a:p>
          <a:p>
            <a:pPr marL="171450" indent="-171450">
              <a:buFont typeface="Wingdings" panose="05000000000000000000" pitchFamily="2" charset="2"/>
              <a:buChar char="§"/>
            </a:pP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1</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番のサンプルに</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PR</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という物質（薄膜のように厚さが存在）が描かれたパターンを持って上がっている様子。</a:t>
            </a:r>
            <a:endPar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endParaRPr>
          </a:p>
          <a:p>
            <a:pPr marL="171450" indent="-171450">
              <a:buFont typeface="Wingdings" panose="05000000000000000000" pitchFamily="2" charset="2"/>
              <a:buChar char="§"/>
            </a:pP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そしてその上に</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UV</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の光を当てることを表現することが必要。</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grpSp>
        <p:nvGrpSpPr>
          <p:cNvPr id="22" name="그룹 21">
            <a:extLst>
              <a:ext uri="{FF2B5EF4-FFF2-40B4-BE49-F238E27FC236}">
                <a16:creationId xmlns:a16="http://schemas.microsoft.com/office/drawing/2014/main" id="{05D4CFFF-FFA2-4287-A514-3D97833BB478}"/>
              </a:ext>
            </a:extLst>
          </p:cNvPr>
          <p:cNvGrpSpPr/>
          <p:nvPr/>
        </p:nvGrpSpPr>
        <p:grpSpPr>
          <a:xfrm>
            <a:off x="4126726" y="1870427"/>
            <a:ext cx="3380630" cy="4234723"/>
            <a:chOff x="4838232" y="3680785"/>
            <a:chExt cx="2727271" cy="3010046"/>
          </a:xfrm>
        </p:grpSpPr>
        <p:pic>
          <p:nvPicPr>
            <p:cNvPr id="18" name="그림 17">
              <a:extLst>
                <a:ext uri="{FF2B5EF4-FFF2-40B4-BE49-F238E27FC236}">
                  <a16:creationId xmlns:a16="http://schemas.microsoft.com/office/drawing/2014/main" id="{AFB192BD-E6E1-4D52-8D78-610096FE5833}"/>
                </a:ext>
              </a:extLst>
            </p:cNvPr>
            <p:cNvPicPr>
              <a:picLocks noChangeAspect="1"/>
            </p:cNvPicPr>
            <p:nvPr/>
          </p:nvPicPr>
          <p:blipFill>
            <a:blip r:embed="rId4"/>
            <a:stretch>
              <a:fillRect/>
            </a:stretch>
          </p:blipFill>
          <p:spPr>
            <a:xfrm>
              <a:off x="5188782" y="3680785"/>
              <a:ext cx="1814435" cy="1197527"/>
            </a:xfrm>
            <a:prstGeom prst="rect">
              <a:avLst/>
            </a:prstGeom>
          </p:spPr>
        </p:pic>
        <p:pic>
          <p:nvPicPr>
            <p:cNvPr id="19" name="Picture 2" descr="C:\Users\Sangwoo\Documents\Work_UW\Experiments2\Microscope\IDE patterning\766\SRO_GSO_wetetching_10x.JPG">
              <a:extLst>
                <a:ext uri="{FF2B5EF4-FFF2-40B4-BE49-F238E27FC236}">
                  <a16:creationId xmlns:a16="http://schemas.microsoft.com/office/drawing/2014/main" id="{A20F624E-3A93-45B5-A21E-7139167091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483" y="5144328"/>
              <a:ext cx="1344746" cy="101542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AD0FB68-50BA-4365-A025-4A89D2BAB182}"/>
                </a:ext>
              </a:extLst>
            </p:cNvPr>
            <p:cNvSpPr txBox="1"/>
            <p:nvPr/>
          </p:nvSpPr>
          <p:spPr>
            <a:xfrm>
              <a:off x="4838232" y="4863291"/>
              <a:ext cx="2727271" cy="153138"/>
            </a:xfrm>
            <a:prstGeom prst="rect">
              <a:avLst/>
            </a:prstGeom>
            <a:noFill/>
          </p:spPr>
          <p:txBody>
            <a:bodyPr wrap="square" rtlCol="0">
              <a:spAutoFit/>
            </a:bodyPr>
            <a:lstStyle/>
            <a:p>
              <a:pPr algn="ct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パターニングされた</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PR</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の上に</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UV</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を当てる図例</a:t>
              </a:r>
              <a:endParaRPr lang="en-US" altLang="ko-KR" sz="8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21" name="TextBox 20">
              <a:extLst>
                <a:ext uri="{FF2B5EF4-FFF2-40B4-BE49-F238E27FC236}">
                  <a16:creationId xmlns:a16="http://schemas.microsoft.com/office/drawing/2014/main" id="{7BA38995-D423-4118-AFE9-FF4C3CC5A60D}"/>
                </a:ext>
              </a:extLst>
            </p:cNvPr>
            <p:cNvSpPr txBox="1"/>
            <p:nvPr/>
          </p:nvSpPr>
          <p:spPr>
            <a:xfrm>
              <a:off x="4908544" y="6275172"/>
              <a:ext cx="2578876" cy="415659"/>
            </a:xfrm>
            <a:prstGeom prst="rect">
              <a:avLst/>
            </a:prstGeom>
            <a:noFill/>
          </p:spPr>
          <p:txBody>
            <a:bodyPr wrap="square" rtlCol="0">
              <a:spAutoFit/>
            </a:bodyPr>
            <a:lstStyle/>
            <a:p>
              <a:pPr algn="ct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実際のパターンはこのように稠密ですが、電極はパターンが見えるほどぎっしり詰まって大きく描いてください。</a:t>
              </a:r>
              <a:br>
                <a:rPr lang="ja-JP" altLang="en-US" sz="800" dirty="0">
                  <a:solidFill>
                    <a:schemeClr val="bg2">
                      <a:lumMod val="90000"/>
                    </a:schemeClr>
                  </a:solidFill>
                  <a:latin typeface="Noto Sans CJK KR Medium" panose="020B0600000000000000" pitchFamily="34" charset="-127"/>
                  <a:ea typeface="Noto Sans CJK KR Medium" panose="020B0600000000000000" pitchFamily="34" charset="-127"/>
                </a:rPr>
              </a:b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突き出た部分が</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5</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個ずつ交差して配置されると良いと思います。</a:t>
              </a:r>
              <a:br>
                <a:rPr lang="ja-JP" altLang="en-US" sz="800" dirty="0">
                  <a:solidFill>
                    <a:schemeClr val="bg2">
                      <a:lumMod val="90000"/>
                    </a:schemeClr>
                  </a:solidFill>
                  <a:latin typeface="Noto Sans CJK KR Medium" panose="020B0600000000000000" pitchFamily="34" charset="-127"/>
                  <a:ea typeface="Noto Sans CJK KR Medium" panose="020B0600000000000000" pitchFamily="34" charset="-127"/>
                </a:rPr>
              </a:b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下の</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4</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番の例も参考にしてください。</a:t>
              </a:r>
              <a:endParaRPr lang="en-US" altLang="ko-KR" sz="8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grpSp>
      <p:sp>
        <p:nvSpPr>
          <p:cNvPr id="25" name="TextBox 24">
            <a:extLst>
              <a:ext uri="{FF2B5EF4-FFF2-40B4-BE49-F238E27FC236}">
                <a16:creationId xmlns:a16="http://schemas.microsoft.com/office/drawing/2014/main" id="{36DA4D68-497E-49A0-9525-C577374EF315}"/>
              </a:ext>
            </a:extLst>
          </p:cNvPr>
          <p:cNvSpPr txBox="1"/>
          <p:nvPr/>
        </p:nvSpPr>
        <p:spPr>
          <a:xfrm>
            <a:off x="183153" y="71559"/>
            <a:ext cx="9342510" cy="400110"/>
          </a:xfrm>
          <a:prstGeom prst="rect">
            <a:avLst/>
          </a:prstGeom>
          <a:noFill/>
        </p:spPr>
        <p:txBody>
          <a:bodyPr wrap="square" rtlCol="0">
            <a:spAutoFit/>
          </a:bodyPr>
          <a:lstStyle/>
          <a:p>
            <a:r>
              <a:rPr lang="ko-KR" altLang="en-US" sz="2000" b="0" i="0" dirty="0">
                <a:solidFill>
                  <a:srgbClr val="000000"/>
                </a:solidFill>
                <a:effectLst/>
                <a:latin typeface="Noto Sans CJK KR Medium" panose="020B0600000000000000" pitchFamily="34" charset="-127"/>
                <a:ea typeface="Noto Sans CJK KR Medium" panose="020B0600000000000000" pitchFamily="34" charset="-127"/>
              </a:rPr>
              <a:t>要素</a:t>
            </a:r>
            <a:r>
              <a:rPr lang="en-US" altLang="ko-KR" sz="2000" b="1" dirty="0">
                <a:latin typeface="Noto Sans CJK KR Medium" panose="020B0600000000000000" pitchFamily="34" charset="-127"/>
                <a:ea typeface="Noto Sans CJK KR Medium" panose="020B0600000000000000" pitchFamily="34" charset="-127"/>
              </a:rPr>
              <a:t> 2. </a:t>
            </a:r>
            <a:r>
              <a:rPr lang="en-US" altLang="ko-KR" sz="2000" dirty="0">
                <a:solidFill>
                  <a:schemeClr val="bg2">
                    <a:lumMod val="90000"/>
                  </a:schemeClr>
                </a:solidFill>
                <a:latin typeface="Noto Sans CJK KR Medium" panose="020B0600000000000000" pitchFamily="34" charset="-127"/>
                <a:ea typeface="Noto Sans CJK KR Medium" panose="020B0600000000000000" pitchFamily="34" charset="-127"/>
              </a:rPr>
              <a:t>Photolithography</a:t>
            </a:r>
            <a:r>
              <a:rPr lang="ja-JP" altLang="en-US" sz="1200" dirty="0">
                <a:solidFill>
                  <a:srgbClr val="FF0000"/>
                </a:solidFill>
                <a:latin typeface="Noto Sans CJK KR Medium" panose="020B0600000000000000" pitchFamily="34" charset="-127"/>
                <a:ea typeface="Noto Sans CJK KR Medium" panose="020B0600000000000000" pitchFamily="34" charset="-127"/>
              </a:rPr>
              <a:t>（グーグル検索をするとき、実際のキーワードまたは名前です。）</a:t>
            </a:r>
            <a:endParaRPr lang="ko-KR" altLang="en-US" sz="1200" dirty="0">
              <a:solidFill>
                <a:srgbClr val="FF0000"/>
              </a:solidFill>
              <a:latin typeface="Noto Sans CJK KR Medium" panose="020B0600000000000000" pitchFamily="34" charset="-127"/>
              <a:ea typeface="Noto Sans CJK KR Medium" panose="020B0600000000000000" pitchFamily="34" charset="-127"/>
            </a:endParaRPr>
          </a:p>
        </p:txBody>
      </p:sp>
      <p:sp>
        <p:nvSpPr>
          <p:cNvPr id="26" name="TextBox 25">
            <a:extLst>
              <a:ext uri="{FF2B5EF4-FFF2-40B4-BE49-F238E27FC236}">
                <a16:creationId xmlns:a16="http://schemas.microsoft.com/office/drawing/2014/main" id="{4A05CE8C-AC3E-4A25-A615-7B1B5B935141}"/>
              </a:ext>
            </a:extLst>
          </p:cNvPr>
          <p:cNvSpPr txBox="1"/>
          <p:nvPr/>
        </p:nvSpPr>
        <p:spPr>
          <a:xfrm>
            <a:off x="7647556" y="584775"/>
            <a:ext cx="1647519" cy="4247317"/>
          </a:xfrm>
          <a:prstGeom prst="rect">
            <a:avLst/>
          </a:prstGeom>
          <a:noFill/>
        </p:spPr>
        <p:txBody>
          <a:bodyPr wrap="square" rtlCol="0">
            <a:spAutoFit/>
          </a:bodyPr>
          <a:lstStyle/>
          <a:p>
            <a:r>
              <a:rPr lang="ko-KR" altLang="en-US" sz="1500" b="1" dirty="0">
                <a:latin typeface="Noto Sans CJK KR Medium" panose="020B0600000000000000" pitchFamily="34" charset="-127"/>
                <a:ea typeface="Noto Sans CJK KR Medium" panose="020B0600000000000000" pitchFamily="34" charset="-127"/>
                <a:cs typeface="Arial Unicode MS" pitchFamily="50" charset="-127"/>
              </a:rPr>
              <a:t>詳細</a:t>
            </a:r>
            <a:endParaRPr lang="en-US" altLang="ko-KR" sz="1500" b="1" dirty="0">
              <a:latin typeface="Noto Sans CJK KR Medium" panose="020B0600000000000000" pitchFamily="34" charset="-127"/>
              <a:ea typeface="Noto Sans CJK KR Medium" panose="020B0600000000000000" pitchFamily="34" charset="-127"/>
              <a:cs typeface="Arial Unicode MS" pitchFamily="50"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r>
              <a:rPr lang="ko-KR" altLang="en-US" sz="1500" b="1" i="0" dirty="0">
                <a:solidFill>
                  <a:srgbClr val="000000"/>
                </a:solidFill>
                <a:effectLst/>
                <a:latin typeface="Noto Sans CJK KR Medium" panose="020B0600000000000000" pitchFamily="34" charset="-127"/>
                <a:ea typeface="Noto Sans CJK KR Medium" panose="020B0600000000000000" pitchFamily="34" charset="-127"/>
              </a:rPr>
              <a:t>成分 </a:t>
            </a:r>
            <a:r>
              <a:rPr lang="en-US" altLang="ko-KR" sz="1500" b="1" dirty="0">
                <a:latin typeface="Noto Sans CJK KR Medium" panose="020B0600000000000000" pitchFamily="34" charset="-127"/>
                <a:ea typeface="Noto Sans CJK KR Medium" panose="020B0600000000000000" pitchFamily="34" charset="-127"/>
              </a:rPr>
              <a:t>:</a:t>
            </a:r>
          </a:p>
          <a:p>
            <a:pPr>
              <a:lnSpc>
                <a:spcPct val="150000"/>
              </a:lnSpc>
            </a:pPr>
            <a:r>
              <a:rPr lang="ja-JP" altLang="en-US" sz="1500" b="1" i="0" dirty="0">
                <a:solidFill>
                  <a:srgbClr val="000000"/>
                </a:solidFill>
                <a:effectLst/>
                <a:latin typeface="Noto Sans CJK KR Medium" panose="020B0600000000000000" pitchFamily="34" charset="-127"/>
                <a:ea typeface="Noto Sans CJK KR Medium" panose="020B0600000000000000" pitchFamily="34" charset="-127"/>
              </a:rPr>
              <a:t>テクスチャ</a:t>
            </a: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a:t>
            </a:r>
          </a:p>
          <a:p>
            <a:pPr>
              <a:lnSpc>
                <a:spcPct val="150000"/>
              </a:lnSpc>
            </a:pPr>
            <a:r>
              <a:rPr lang="ja-JP" altLang="en-US" sz="1500" b="1" i="0" dirty="0">
                <a:solidFill>
                  <a:srgbClr val="000000"/>
                </a:solidFill>
                <a:effectLst/>
                <a:latin typeface="Noto Sans CJK KR Medium" panose="020B0600000000000000" pitchFamily="34" charset="-127"/>
                <a:ea typeface="Noto Sans CJK KR Medium" panose="020B0600000000000000" pitchFamily="34" charset="-127"/>
              </a:rPr>
              <a:t>サイズ、比率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p>
          <a:p>
            <a:pPr>
              <a:lnSpc>
                <a:spcPct val="150000"/>
              </a:lnSpc>
            </a:pPr>
            <a:r>
              <a:rPr lang="ko-KR" altLang="en-US" sz="1500" b="1" i="0" dirty="0">
                <a:solidFill>
                  <a:srgbClr val="222222"/>
                </a:solidFill>
                <a:effectLst/>
                <a:latin typeface="Noto Sans CJK KR Medium" panose="020B0600000000000000" pitchFamily="34" charset="-127"/>
                <a:ea typeface="Noto Sans CJK KR Medium" panose="020B0600000000000000" pitchFamily="34" charset="-127"/>
              </a:rPr>
              <a:t>色</a:t>
            </a:r>
            <a:r>
              <a:rPr lang="en-US" altLang="ko-KR" sz="1500" b="1" i="0" dirty="0">
                <a:solidFill>
                  <a:srgbClr val="222222"/>
                </a:solidFill>
                <a:effectLst/>
                <a:latin typeface="Noto Sans CJK KR Medium" panose="020B0600000000000000" pitchFamily="34" charset="-127"/>
                <a:ea typeface="Noto Sans CJK KR Medium" panose="020B0600000000000000" pitchFamily="34" charset="-127"/>
              </a:rPr>
              <a:t>:</a:t>
            </a: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ja-JP" altLang="en-US" sz="1500" b="1" dirty="0">
                <a:latin typeface="Noto Sans CJK KR Medium" panose="020B0600000000000000" pitchFamily="34" charset="-127"/>
                <a:ea typeface="Noto Sans CJK KR Medium" panose="020B0600000000000000" pitchFamily="34" charset="-127"/>
                <a:cs typeface="Arial Unicode MS" pitchFamily="50" charset="-127"/>
              </a:rPr>
              <a:t>その</a:t>
            </a:r>
            <a:r>
              <a:rPr lang="ko-KR" altLang="en-US" sz="1500" b="1" dirty="0">
                <a:latin typeface="Noto Sans CJK KR Medium" panose="020B0600000000000000" pitchFamily="34" charset="-127"/>
                <a:ea typeface="Noto Sans CJK KR Medium" panose="020B0600000000000000" pitchFamily="34" charset="-127"/>
                <a:cs typeface="Arial Unicode MS" pitchFamily="50" charset="-127"/>
              </a:rPr>
              <a:t>他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ko-KR" sz="1500" b="1" dirty="0">
                <a:latin typeface="Noto Sans CJK KR Medium" panose="020B0600000000000000" pitchFamily="34" charset="-127"/>
                <a:ea typeface="Noto Sans CJK KR Medium" panose="020B0600000000000000" pitchFamily="34" charset="-127"/>
              </a:rPr>
              <a:t>Protein code :</a:t>
            </a:r>
          </a:p>
          <a:p>
            <a:endParaRPr lang="en-US" altLang="ko-KR" sz="1500" b="1" dirty="0">
              <a:latin typeface="Noto Sans CJK KR Medium" panose="020B0600000000000000" pitchFamily="34" charset="-127"/>
              <a:ea typeface="Noto Sans CJK KR Medium" panose="020B0600000000000000" pitchFamily="34" charset="-127"/>
            </a:endParaRPr>
          </a:p>
        </p:txBody>
      </p:sp>
      <p:sp>
        <p:nvSpPr>
          <p:cNvPr id="27" name="TextBox 26">
            <a:extLst>
              <a:ext uri="{FF2B5EF4-FFF2-40B4-BE49-F238E27FC236}">
                <a16:creationId xmlns:a16="http://schemas.microsoft.com/office/drawing/2014/main" id="{CC36C3A5-06F3-45D8-9145-2BD2E844C96E}"/>
              </a:ext>
            </a:extLst>
          </p:cNvPr>
          <p:cNvSpPr txBox="1"/>
          <p:nvPr/>
        </p:nvSpPr>
        <p:spPr>
          <a:xfrm>
            <a:off x="7961563" y="4754584"/>
            <a:ext cx="3938889" cy="738664"/>
          </a:xfrm>
          <a:prstGeom prst="rect">
            <a:avLst/>
          </a:prstGeom>
          <a:noFill/>
        </p:spPr>
        <p:txBody>
          <a:bodyPr wrap="square" rtlCol="0">
            <a:spAutoFit/>
          </a:bodyPr>
          <a:lstStyle/>
          <a:p>
            <a:pPr algn="r"/>
            <a:r>
              <a:rPr lang="zh-TW" altLang="en-US" sz="1400" b="0" i="0" dirty="0">
                <a:solidFill>
                  <a:srgbClr val="000000"/>
                </a:solidFill>
                <a:effectLst/>
                <a:latin typeface="Noto Sans CJK KR Medium" panose="020B0600000000000000" pitchFamily="34" charset="-127"/>
                <a:ea typeface="Noto Sans CJK KR Medium" panose="020B0600000000000000" pitchFamily="34" charset="-127"/>
              </a:rPr>
              <a:t>分子構造式別添</a:t>
            </a:r>
            <a:r>
              <a:rPr lang="en-US" altLang="ko-KR" sz="1400" dirty="0">
                <a:latin typeface="Noto Sans CJK KR Medium" panose="020B0600000000000000" pitchFamily="34" charset="-127"/>
                <a:ea typeface="Noto Sans CJK KR Medium" panose="020B0600000000000000" pitchFamily="34" charset="-127"/>
              </a:rPr>
              <a:t>*</a:t>
            </a:r>
            <a:r>
              <a:rPr lang="en-US" altLang="ko-KR" sz="1400" b="0" i="0" dirty="0" err="1">
                <a:solidFill>
                  <a:srgbClr val="1F1F1F"/>
                </a:solidFill>
                <a:effectLst/>
                <a:latin typeface="Noto Sans CJK KR Medium" panose="020B0600000000000000" pitchFamily="34" charset="-127"/>
                <a:ea typeface="Noto Sans CJK KR Medium" panose="020B0600000000000000" pitchFamily="34" charset="-127"/>
              </a:rPr>
              <a:t>ChemDraw</a:t>
            </a:r>
            <a:endParaRPr lang="en-US" altLang="ko-KR" sz="1400" dirty="0">
              <a:latin typeface="Noto Sans CJK KR Medium" panose="020B0600000000000000" pitchFamily="34" charset="-127"/>
              <a:ea typeface="Noto Sans CJK KR Medium" panose="020B0600000000000000" pitchFamily="34" charset="-127"/>
            </a:endParaRPr>
          </a:p>
          <a:p>
            <a:pPr algn="r"/>
            <a:endParaRPr lang="en-US" altLang="ko-KR" sz="1400" dirty="0">
              <a:latin typeface="Noto Sans CJK KR Medium" panose="020B0600000000000000" pitchFamily="34" charset="-127"/>
              <a:ea typeface="Noto Sans CJK KR Medium" panose="020B0600000000000000" pitchFamily="34" charset="-127"/>
            </a:endParaRPr>
          </a:p>
          <a:p>
            <a:pPr algn="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Protein code from </a:t>
            </a:r>
            <a:r>
              <a:rPr lang="en-US" altLang="ko-KR" sz="1400" dirty="0">
                <a:latin typeface="Noto Sans CJK KR Medium" panose="020B0600000000000000" pitchFamily="34" charset="-127"/>
                <a:ea typeface="Noto Sans CJK KR Medium" panose="020B0600000000000000" pitchFamily="34" charset="-127"/>
                <a:hlinkClick r:id="rId6"/>
              </a:rPr>
              <a:t>https://www.rcsb.org/</a:t>
            </a:r>
            <a:endParaRPr lang="en-US" altLang="ko-KR" sz="1400" dirty="0">
              <a:latin typeface="Noto Sans CJK KR Medium" panose="020B0600000000000000" pitchFamily="34" charset="-127"/>
              <a:ea typeface="Noto Sans CJK KR Medium" panose="020B0600000000000000" pitchFamily="34" charset="-127"/>
            </a:endParaRPr>
          </a:p>
        </p:txBody>
      </p:sp>
      <p:sp>
        <p:nvSpPr>
          <p:cNvPr id="28" name="TextBox 27">
            <a:extLst>
              <a:ext uri="{FF2B5EF4-FFF2-40B4-BE49-F238E27FC236}">
                <a16:creationId xmlns:a16="http://schemas.microsoft.com/office/drawing/2014/main" id="{93BD73DF-E37F-4F70-82E2-ADCAD164E748}"/>
              </a:ext>
            </a:extLst>
          </p:cNvPr>
          <p:cNvSpPr txBox="1"/>
          <p:nvPr/>
        </p:nvSpPr>
        <p:spPr>
          <a:xfrm>
            <a:off x="7635200" y="6018832"/>
            <a:ext cx="4397299" cy="707886"/>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左側を参照画像で埋めます。 多ければ多いほどいいです。</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 拡大を行います。（</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Ex</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SEM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TEM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Blueprint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、図、スキームなど）。 視覚化のためのパズルピースは何でも大丈夫です） スペースが足りない場合は、ページを作成して入れます。</a:t>
            </a:r>
            <a:endParaRPr lang="ko-KR" altLang="en-US"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29" name="TextBox 28">
            <a:extLst>
              <a:ext uri="{FF2B5EF4-FFF2-40B4-BE49-F238E27FC236}">
                <a16:creationId xmlns:a16="http://schemas.microsoft.com/office/drawing/2014/main" id="{5ED8BB9B-6535-4540-B42D-0C2A4652C30B}"/>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91836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291548" y="584775"/>
            <a:ext cx="7215809"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a:extLst>
              <a:ext uri="{FF2B5EF4-FFF2-40B4-BE49-F238E27FC236}">
                <a16:creationId xmlns:a16="http://schemas.microsoft.com/office/drawing/2014/main" id="{3A254414-67B4-4D7D-857A-00EC4C862719}"/>
              </a:ext>
            </a:extLst>
          </p:cNvPr>
          <p:cNvGrpSpPr/>
          <p:nvPr/>
        </p:nvGrpSpPr>
        <p:grpSpPr>
          <a:xfrm>
            <a:off x="4011674" y="2301444"/>
            <a:ext cx="3357685" cy="3674146"/>
            <a:chOff x="204199" y="3519728"/>
            <a:chExt cx="3335407" cy="3124660"/>
          </a:xfrm>
        </p:grpSpPr>
        <p:pic>
          <p:nvPicPr>
            <p:cNvPr id="14" name="그림 13">
              <a:extLst>
                <a:ext uri="{FF2B5EF4-FFF2-40B4-BE49-F238E27FC236}">
                  <a16:creationId xmlns:a16="http://schemas.microsoft.com/office/drawing/2014/main" id="{74DE09CE-501F-42A1-B9E7-C054EA6C0602}"/>
                </a:ext>
              </a:extLst>
            </p:cNvPr>
            <p:cNvPicPr>
              <a:picLocks noChangeAspect="1"/>
            </p:cNvPicPr>
            <p:nvPr/>
          </p:nvPicPr>
          <p:blipFill>
            <a:blip r:embed="rId3"/>
            <a:stretch>
              <a:fillRect/>
            </a:stretch>
          </p:blipFill>
          <p:spPr>
            <a:xfrm>
              <a:off x="1328308" y="5300471"/>
              <a:ext cx="980216" cy="1138634"/>
            </a:xfrm>
            <a:prstGeom prst="rect">
              <a:avLst/>
            </a:prstGeom>
          </p:spPr>
        </p:pic>
        <p:pic>
          <p:nvPicPr>
            <p:cNvPr id="15" name="그림 14">
              <a:extLst>
                <a:ext uri="{FF2B5EF4-FFF2-40B4-BE49-F238E27FC236}">
                  <a16:creationId xmlns:a16="http://schemas.microsoft.com/office/drawing/2014/main" id="{70AFB291-9914-4B91-967C-C32182D32BEB}"/>
                </a:ext>
              </a:extLst>
            </p:cNvPr>
            <p:cNvPicPr>
              <a:picLocks noChangeAspect="1"/>
            </p:cNvPicPr>
            <p:nvPr/>
          </p:nvPicPr>
          <p:blipFill>
            <a:blip r:embed="rId4"/>
            <a:stretch>
              <a:fillRect/>
            </a:stretch>
          </p:blipFill>
          <p:spPr>
            <a:xfrm>
              <a:off x="801505" y="3519728"/>
              <a:ext cx="2033823" cy="1179154"/>
            </a:xfrm>
            <a:prstGeom prst="rect">
              <a:avLst/>
            </a:prstGeom>
          </p:spPr>
        </p:pic>
        <p:sp>
          <p:nvSpPr>
            <p:cNvPr id="16" name="TextBox 15">
              <a:extLst>
                <a:ext uri="{FF2B5EF4-FFF2-40B4-BE49-F238E27FC236}">
                  <a16:creationId xmlns:a16="http://schemas.microsoft.com/office/drawing/2014/main" id="{AAFCD01C-FD46-48C7-82C7-B806FC061F6C}"/>
                </a:ext>
              </a:extLst>
            </p:cNvPr>
            <p:cNvSpPr txBox="1"/>
            <p:nvPr/>
          </p:nvSpPr>
          <p:spPr>
            <a:xfrm>
              <a:off x="204199" y="4728000"/>
              <a:ext cx="3335407" cy="392621"/>
            </a:xfrm>
            <a:prstGeom prst="rect">
              <a:avLst/>
            </a:prstGeom>
            <a:noFill/>
          </p:spPr>
          <p:txBody>
            <a:bodyPr wrap="square" rtlCol="0">
              <a:spAutoFit/>
            </a:bodyPr>
            <a:lstStyle/>
            <a:p>
              <a:pPr algn="ct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私が任意で描いた絵、サンプルを描く時に参考にしてください！</a:t>
              </a:r>
              <a:br>
                <a:rPr lang="ja-JP" altLang="en-US" sz="800" dirty="0">
                  <a:solidFill>
                    <a:schemeClr val="bg2">
                      <a:lumMod val="90000"/>
                    </a:schemeClr>
                  </a:solidFill>
                  <a:latin typeface="Noto Sans CJK KR Medium" panose="020B0600000000000000" pitchFamily="34" charset="-127"/>
                  <a:ea typeface="Noto Sans CJK KR Medium" panose="020B0600000000000000" pitchFamily="34" charset="-127"/>
                </a:rPr>
              </a:b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2</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3</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4</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番の絵ともに、</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1</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番と違って</a:t>
              </a: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SMO</a:t>
              </a: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に酸素が満たされ、</a:t>
              </a:r>
              <a:endPar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endParaRPr>
            </a:p>
            <a:p>
              <a:pPr algn="ct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きれいな姿が表現されなければなりません。</a:t>
              </a:r>
              <a:endParaRPr lang="en-US" altLang="ko-KR" sz="8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17" name="TextBox 16">
              <a:extLst>
                <a:ext uri="{FF2B5EF4-FFF2-40B4-BE49-F238E27FC236}">
                  <a16:creationId xmlns:a16="http://schemas.microsoft.com/office/drawing/2014/main" id="{85C5D7B3-2A29-4870-BCF6-0368B036F340}"/>
                </a:ext>
              </a:extLst>
            </p:cNvPr>
            <p:cNvSpPr txBox="1"/>
            <p:nvPr/>
          </p:nvSpPr>
          <p:spPr>
            <a:xfrm>
              <a:off x="1207978" y="6461165"/>
              <a:ext cx="1406046" cy="183223"/>
            </a:xfrm>
            <a:prstGeom prst="rect">
              <a:avLst/>
            </a:prstGeom>
            <a:noFill/>
          </p:spPr>
          <p:txBody>
            <a:bodyPr wrap="square" rtlCol="0">
              <a:spAutoFit/>
            </a:bodyPr>
            <a:lstStyle/>
            <a:p>
              <a:pPr algn="ctr"/>
              <a:r>
                <a:rPr lang="ja-JP" altLang="en-US"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ビーカーの例</a:t>
              </a:r>
              <a:endParaRPr lang="en-US" altLang="ko-KR" sz="8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grpSp>
      <p:sp>
        <p:nvSpPr>
          <p:cNvPr id="19" name="직사각형 18">
            <a:extLst>
              <a:ext uri="{FF2B5EF4-FFF2-40B4-BE49-F238E27FC236}">
                <a16:creationId xmlns:a16="http://schemas.microsoft.com/office/drawing/2014/main" id="{DF3302ED-C2B6-4246-88BE-2466F357CF08}"/>
              </a:ext>
            </a:extLst>
          </p:cNvPr>
          <p:cNvSpPr/>
          <p:nvPr/>
        </p:nvSpPr>
        <p:spPr>
          <a:xfrm>
            <a:off x="581385" y="734485"/>
            <a:ext cx="6096000" cy="1015663"/>
          </a:xfrm>
          <a:prstGeom prst="rect">
            <a:avLst/>
          </a:prstGeom>
        </p:spPr>
        <p:txBody>
          <a:bodyPr>
            <a:spAutoFit/>
          </a:bodyPr>
          <a:lstStyle/>
          <a:p>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rPr>
              <a:t>Chemical etching</a:t>
            </a:r>
          </a:p>
          <a:p>
            <a:pPr marL="171450" indent="-171450">
              <a:buFont typeface="Wingdings" panose="05000000000000000000" pitchFamily="2" charset="2"/>
              <a:buChar char="§"/>
            </a:pP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ビーカーの中に</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NaIO4</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というエッチング液を入れて</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2</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回のサンプルを入れます。</a:t>
            </a:r>
            <a:endPar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endParaRPr>
          </a:p>
          <a:p>
            <a:pPr marL="171450" indent="-171450">
              <a:buFont typeface="Wingdings" panose="05000000000000000000" pitchFamily="2" charset="2"/>
              <a:buChar char="§"/>
            </a:pP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そして</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PR</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パターンになった薄膜の形に沿って</a:t>
            </a: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SRO</a:t>
            </a:r>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という層が削られていくことを表現したいと思います。</a:t>
            </a:r>
            <a:endPar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endParaRPr>
          </a:p>
          <a:p>
            <a:r>
              <a:rPr lang="ja-JP" altLang="en-US"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（あるいは溶液の中に溶けて消えることでも表現してもよさそうです。）</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pic>
        <p:nvPicPr>
          <p:cNvPr id="21" name="그림 20">
            <a:extLst>
              <a:ext uri="{FF2B5EF4-FFF2-40B4-BE49-F238E27FC236}">
                <a16:creationId xmlns:a16="http://schemas.microsoft.com/office/drawing/2014/main" id="{34D2D796-B348-4538-94A0-9E64AD97D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01" y="1888248"/>
            <a:ext cx="3826876" cy="2609524"/>
          </a:xfrm>
          <a:prstGeom prst="rect">
            <a:avLst/>
          </a:prstGeom>
        </p:spPr>
      </p:pic>
      <p:sp>
        <p:nvSpPr>
          <p:cNvPr id="20" name="TextBox 19">
            <a:extLst>
              <a:ext uri="{FF2B5EF4-FFF2-40B4-BE49-F238E27FC236}">
                <a16:creationId xmlns:a16="http://schemas.microsoft.com/office/drawing/2014/main" id="{E3DB6CBC-5A0D-4523-BBF9-35005089168A}"/>
              </a:ext>
            </a:extLst>
          </p:cNvPr>
          <p:cNvSpPr txBox="1"/>
          <p:nvPr/>
        </p:nvSpPr>
        <p:spPr>
          <a:xfrm>
            <a:off x="183153" y="71559"/>
            <a:ext cx="9342510" cy="400110"/>
          </a:xfrm>
          <a:prstGeom prst="rect">
            <a:avLst/>
          </a:prstGeom>
          <a:noFill/>
        </p:spPr>
        <p:txBody>
          <a:bodyPr wrap="square" rtlCol="0">
            <a:spAutoFit/>
          </a:bodyPr>
          <a:lstStyle/>
          <a:p>
            <a:r>
              <a:rPr lang="ko-KR" altLang="en-US" sz="2000" b="0" i="0" dirty="0">
                <a:solidFill>
                  <a:srgbClr val="000000"/>
                </a:solidFill>
                <a:effectLst/>
                <a:latin typeface="Noto Sans CJK KR Medium" panose="020B0600000000000000" pitchFamily="34" charset="-127"/>
                <a:ea typeface="Noto Sans CJK KR Medium" panose="020B0600000000000000" pitchFamily="34" charset="-127"/>
              </a:rPr>
              <a:t>要素</a:t>
            </a:r>
            <a:r>
              <a:rPr lang="en-US" altLang="ko-KR" sz="2000" b="1" dirty="0">
                <a:latin typeface="Noto Sans CJK KR Medium" panose="020B0600000000000000" pitchFamily="34" charset="-127"/>
                <a:ea typeface="Noto Sans CJK KR Medium" panose="020B0600000000000000" pitchFamily="34" charset="-127"/>
              </a:rPr>
              <a:t> 3. </a:t>
            </a:r>
            <a:r>
              <a:rPr lang="en-US" altLang="ko-KR" sz="2000" dirty="0">
                <a:solidFill>
                  <a:schemeClr val="bg2">
                    <a:lumMod val="90000"/>
                  </a:schemeClr>
                </a:solidFill>
                <a:latin typeface="Noto Sans CJK KR Medium" panose="020B0600000000000000" pitchFamily="34" charset="-127"/>
                <a:ea typeface="Noto Sans CJK KR Medium" panose="020B0600000000000000" pitchFamily="34" charset="-127"/>
              </a:rPr>
              <a:t>Chemical etching</a:t>
            </a:r>
            <a:r>
              <a:rPr lang="ja-JP" altLang="en-US" sz="1200" dirty="0">
                <a:solidFill>
                  <a:srgbClr val="FF0000"/>
                </a:solidFill>
                <a:latin typeface="Noto Sans CJK KR Medium" panose="020B0600000000000000" pitchFamily="34" charset="-127"/>
                <a:ea typeface="Noto Sans CJK KR Medium" panose="020B0600000000000000" pitchFamily="34" charset="-127"/>
              </a:rPr>
              <a:t>（グーグル検索をするとき、実際のキーワードまたは名前です。）</a:t>
            </a:r>
            <a:endParaRPr lang="ko-KR" altLang="en-US" sz="1200" dirty="0">
              <a:solidFill>
                <a:srgbClr val="FF0000"/>
              </a:solidFill>
              <a:latin typeface="Noto Sans CJK KR Medium" panose="020B0600000000000000" pitchFamily="34" charset="-127"/>
              <a:ea typeface="Noto Sans CJK KR Medium" panose="020B0600000000000000" pitchFamily="34" charset="-127"/>
            </a:endParaRPr>
          </a:p>
        </p:txBody>
      </p:sp>
      <p:sp>
        <p:nvSpPr>
          <p:cNvPr id="27" name="TextBox 26">
            <a:extLst>
              <a:ext uri="{FF2B5EF4-FFF2-40B4-BE49-F238E27FC236}">
                <a16:creationId xmlns:a16="http://schemas.microsoft.com/office/drawing/2014/main" id="{1FF50FB0-8572-49BA-906A-1859066541CA}"/>
              </a:ext>
            </a:extLst>
          </p:cNvPr>
          <p:cNvSpPr txBox="1"/>
          <p:nvPr/>
        </p:nvSpPr>
        <p:spPr>
          <a:xfrm>
            <a:off x="7647556" y="584775"/>
            <a:ext cx="1647519" cy="4247317"/>
          </a:xfrm>
          <a:prstGeom prst="rect">
            <a:avLst/>
          </a:prstGeom>
          <a:noFill/>
        </p:spPr>
        <p:txBody>
          <a:bodyPr wrap="square" rtlCol="0">
            <a:spAutoFit/>
          </a:bodyPr>
          <a:lstStyle/>
          <a:p>
            <a:r>
              <a:rPr lang="ko-KR" altLang="en-US" sz="1500" b="1" dirty="0">
                <a:latin typeface="Noto Sans CJK KR Medium" panose="020B0600000000000000" pitchFamily="34" charset="-127"/>
                <a:ea typeface="Noto Sans CJK KR Medium" panose="020B0600000000000000" pitchFamily="34" charset="-127"/>
                <a:cs typeface="Arial Unicode MS" pitchFamily="50" charset="-127"/>
              </a:rPr>
              <a:t>詳細</a:t>
            </a:r>
            <a:endParaRPr lang="en-US" altLang="ko-KR" sz="1500" b="1" dirty="0">
              <a:latin typeface="Noto Sans CJK KR Medium" panose="020B0600000000000000" pitchFamily="34" charset="-127"/>
              <a:ea typeface="Noto Sans CJK KR Medium" panose="020B0600000000000000" pitchFamily="34" charset="-127"/>
              <a:cs typeface="Arial Unicode MS" pitchFamily="50"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r>
              <a:rPr lang="ko-KR" altLang="en-US" sz="1500" b="1" i="0" dirty="0">
                <a:solidFill>
                  <a:srgbClr val="000000"/>
                </a:solidFill>
                <a:effectLst/>
                <a:latin typeface="Noto Sans CJK KR Medium" panose="020B0600000000000000" pitchFamily="34" charset="-127"/>
                <a:ea typeface="Noto Sans CJK KR Medium" panose="020B0600000000000000" pitchFamily="34" charset="-127"/>
              </a:rPr>
              <a:t>成分 </a:t>
            </a:r>
            <a:r>
              <a:rPr lang="en-US" altLang="ko-KR" sz="1500" b="1" dirty="0">
                <a:latin typeface="Noto Sans CJK KR Medium" panose="020B0600000000000000" pitchFamily="34" charset="-127"/>
                <a:ea typeface="Noto Sans CJK KR Medium" panose="020B0600000000000000" pitchFamily="34" charset="-127"/>
              </a:rPr>
              <a:t>:</a:t>
            </a:r>
          </a:p>
          <a:p>
            <a:pPr>
              <a:lnSpc>
                <a:spcPct val="150000"/>
              </a:lnSpc>
            </a:pPr>
            <a:r>
              <a:rPr lang="ja-JP" altLang="en-US" sz="1500" b="1" i="0" dirty="0">
                <a:solidFill>
                  <a:srgbClr val="000000"/>
                </a:solidFill>
                <a:effectLst/>
                <a:latin typeface="Noto Sans CJK KR Medium" panose="020B0600000000000000" pitchFamily="34" charset="-127"/>
                <a:ea typeface="Noto Sans CJK KR Medium" panose="020B0600000000000000" pitchFamily="34" charset="-127"/>
              </a:rPr>
              <a:t>テクスチャ</a:t>
            </a: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a:t>
            </a:r>
          </a:p>
          <a:p>
            <a:pPr>
              <a:lnSpc>
                <a:spcPct val="150000"/>
              </a:lnSpc>
            </a:pPr>
            <a:r>
              <a:rPr lang="ja-JP" altLang="en-US" sz="1500" b="1" i="0" dirty="0">
                <a:solidFill>
                  <a:srgbClr val="000000"/>
                </a:solidFill>
                <a:effectLst/>
                <a:latin typeface="Noto Sans CJK KR Medium" panose="020B0600000000000000" pitchFamily="34" charset="-127"/>
                <a:ea typeface="Noto Sans CJK KR Medium" panose="020B0600000000000000" pitchFamily="34" charset="-127"/>
              </a:rPr>
              <a:t>サイズ、比率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p>
          <a:p>
            <a:pPr>
              <a:lnSpc>
                <a:spcPct val="150000"/>
              </a:lnSpc>
            </a:pPr>
            <a:r>
              <a:rPr lang="ko-KR" altLang="en-US" sz="1500" b="1" i="0" dirty="0">
                <a:solidFill>
                  <a:srgbClr val="222222"/>
                </a:solidFill>
                <a:effectLst/>
                <a:latin typeface="Noto Sans CJK KR Medium" panose="020B0600000000000000" pitchFamily="34" charset="-127"/>
                <a:ea typeface="Noto Sans CJK KR Medium" panose="020B0600000000000000" pitchFamily="34" charset="-127"/>
              </a:rPr>
              <a:t>色</a:t>
            </a:r>
            <a:r>
              <a:rPr lang="en-US" altLang="ko-KR" sz="1500" b="1" i="0" dirty="0">
                <a:solidFill>
                  <a:srgbClr val="222222"/>
                </a:solidFill>
                <a:effectLst/>
                <a:latin typeface="Noto Sans CJK KR Medium" panose="020B0600000000000000" pitchFamily="34" charset="-127"/>
                <a:ea typeface="Noto Sans CJK KR Medium" panose="020B0600000000000000" pitchFamily="34" charset="-127"/>
              </a:rPr>
              <a:t>:</a:t>
            </a: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ja-JP" altLang="en-US" sz="1500" b="1" dirty="0">
                <a:latin typeface="Noto Sans CJK KR Medium" panose="020B0600000000000000" pitchFamily="34" charset="-127"/>
                <a:ea typeface="Noto Sans CJK KR Medium" panose="020B0600000000000000" pitchFamily="34" charset="-127"/>
                <a:cs typeface="Arial Unicode MS" pitchFamily="50" charset="-127"/>
              </a:rPr>
              <a:t>その</a:t>
            </a:r>
            <a:r>
              <a:rPr lang="ko-KR" altLang="en-US" sz="1500" b="1" dirty="0">
                <a:latin typeface="Noto Sans CJK KR Medium" panose="020B0600000000000000" pitchFamily="34" charset="-127"/>
                <a:ea typeface="Noto Sans CJK KR Medium" panose="020B0600000000000000" pitchFamily="34" charset="-127"/>
                <a:cs typeface="Arial Unicode MS" pitchFamily="50" charset="-127"/>
              </a:rPr>
              <a:t>他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ko-KR" sz="1500" b="1" dirty="0">
                <a:latin typeface="Noto Sans CJK KR Medium" panose="020B0600000000000000" pitchFamily="34" charset="-127"/>
                <a:ea typeface="Noto Sans CJK KR Medium" panose="020B0600000000000000" pitchFamily="34" charset="-127"/>
              </a:rPr>
              <a:t>Protein code :</a:t>
            </a:r>
          </a:p>
          <a:p>
            <a:endParaRPr lang="en-US" altLang="ko-KR" sz="1500" b="1" dirty="0">
              <a:latin typeface="Noto Sans CJK KR Medium" panose="020B0600000000000000" pitchFamily="34" charset="-127"/>
              <a:ea typeface="Noto Sans CJK KR Medium" panose="020B0600000000000000" pitchFamily="34" charset="-127"/>
            </a:endParaRPr>
          </a:p>
        </p:txBody>
      </p:sp>
      <p:sp>
        <p:nvSpPr>
          <p:cNvPr id="28" name="TextBox 27">
            <a:extLst>
              <a:ext uri="{FF2B5EF4-FFF2-40B4-BE49-F238E27FC236}">
                <a16:creationId xmlns:a16="http://schemas.microsoft.com/office/drawing/2014/main" id="{2EC8FDBD-9C2C-4D8C-9FAF-B7E49F369A5C}"/>
              </a:ext>
            </a:extLst>
          </p:cNvPr>
          <p:cNvSpPr txBox="1"/>
          <p:nvPr/>
        </p:nvSpPr>
        <p:spPr>
          <a:xfrm>
            <a:off x="7961563" y="4754584"/>
            <a:ext cx="3938889" cy="738664"/>
          </a:xfrm>
          <a:prstGeom prst="rect">
            <a:avLst/>
          </a:prstGeom>
          <a:noFill/>
        </p:spPr>
        <p:txBody>
          <a:bodyPr wrap="square" rtlCol="0">
            <a:spAutoFit/>
          </a:bodyPr>
          <a:lstStyle/>
          <a:p>
            <a:pPr algn="r"/>
            <a:r>
              <a:rPr lang="zh-TW" altLang="en-US" sz="1400" b="0" i="0" dirty="0">
                <a:solidFill>
                  <a:srgbClr val="000000"/>
                </a:solidFill>
                <a:effectLst/>
                <a:latin typeface="Noto Sans CJK KR Medium" panose="020B0600000000000000" pitchFamily="34" charset="-127"/>
                <a:ea typeface="Noto Sans CJK KR Medium" panose="020B0600000000000000" pitchFamily="34" charset="-127"/>
              </a:rPr>
              <a:t>分子構造式別添</a:t>
            </a:r>
            <a:r>
              <a:rPr lang="en-US" altLang="ko-KR" sz="1400" dirty="0">
                <a:latin typeface="Noto Sans CJK KR Medium" panose="020B0600000000000000" pitchFamily="34" charset="-127"/>
                <a:ea typeface="Noto Sans CJK KR Medium" panose="020B0600000000000000" pitchFamily="34" charset="-127"/>
              </a:rPr>
              <a:t>*</a:t>
            </a:r>
            <a:r>
              <a:rPr lang="en-US" altLang="ko-KR" sz="1400" b="0" i="0" dirty="0" err="1">
                <a:solidFill>
                  <a:srgbClr val="1F1F1F"/>
                </a:solidFill>
                <a:effectLst/>
                <a:latin typeface="Noto Sans CJK KR Medium" panose="020B0600000000000000" pitchFamily="34" charset="-127"/>
                <a:ea typeface="Noto Sans CJK KR Medium" panose="020B0600000000000000" pitchFamily="34" charset="-127"/>
              </a:rPr>
              <a:t>ChemDraw</a:t>
            </a:r>
            <a:endParaRPr lang="en-US" altLang="ko-KR" sz="1400" dirty="0">
              <a:latin typeface="Noto Sans CJK KR Medium" panose="020B0600000000000000" pitchFamily="34" charset="-127"/>
              <a:ea typeface="Noto Sans CJK KR Medium" panose="020B0600000000000000" pitchFamily="34" charset="-127"/>
            </a:endParaRPr>
          </a:p>
          <a:p>
            <a:pPr algn="r"/>
            <a:endParaRPr lang="en-US" altLang="ko-KR" sz="1400" dirty="0">
              <a:latin typeface="Noto Sans CJK KR Medium" panose="020B0600000000000000" pitchFamily="34" charset="-127"/>
              <a:ea typeface="Noto Sans CJK KR Medium" panose="020B0600000000000000" pitchFamily="34" charset="-127"/>
            </a:endParaRPr>
          </a:p>
          <a:p>
            <a:pPr algn="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Protein code from </a:t>
            </a:r>
            <a:r>
              <a:rPr lang="en-US" altLang="ko-KR" sz="1400" dirty="0">
                <a:latin typeface="Noto Sans CJK KR Medium" panose="020B0600000000000000" pitchFamily="34" charset="-127"/>
                <a:ea typeface="Noto Sans CJK KR Medium" panose="020B0600000000000000" pitchFamily="34" charset="-127"/>
                <a:hlinkClick r:id="rId6"/>
              </a:rPr>
              <a:t>https://www.rcsb.org/</a:t>
            </a:r>
            <a:endParaRPr lang="en-US" altLang="ko-KR" sz="1400" dirty="0">
              <a:latin typeface="Noto Sans CJK KR Medium" panose="020B0600000000000000" pitchFamily="34" charset="-127"/>
              <a:ea typeface="Noto Sans CJK KR Medium" panose="020B0600000000000000" pitchFamily="34" charset="-127"/>
            </a:endParaRPr>
          </a:p>
        </p:txBody>
      </p:sp>
      <p:sp>
        <p:nvSpPr>
          <p:cNvPr id="29" name="TextBox 28">
            <a:extLst>
              <a:ext uri="{FF2B5EF4-FFF2-40B4-BE49-F238E27FC236}">
                <a16:creationId xmlns:a16="http://schemas.microsoft.com/office/drawing/2014/main" id="{35A1B97D-20CF-4D02-B195-792840CACCA0}"/>
              </a:ext>
            </a:extLst>
          </p:cNvPr>
          <p:cNvSpPr txBox="1"/>
          <p:nvPr/>
        </p:nvSpPr>
        <p:spPr>
          <a:xfrm>
            <a:off x="7635200" y="6018832"/>
            <a:ext cx="4397299" cy="707886"/>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左側を参照画像で埋めます。 多ければ多いほどいいです。</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 拡大を行います。（</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Ex</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SEM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TEM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Blueprint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、図、スキームなど）。 視覚化のためのパズルピースは何でも大丈夫です） スペースが足りない場合は、ページを作成して入れます。</a:t>
            </a:r>
            <a:endParaRPr lang="ko-KR" altLang="en-US"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30" name="TextBox 29">
            <a:extLst>
              <a:ext uri="{FF2B5EF4-FFF2-40B4-BE49-F238E27FC236}">
                <a16:creationId xmlns:a16="http://schemas.microsoft.com/office/drawing/2014/main" id="{186A34BA-9E98-460E-8514-ED65305E7E1B}"/>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31" name="TextBox 30">
            <a:extLst>
              <a:ext uri="{FF2B5EF4-FFF2-40B4-BE49-F238E27FC236}">
                <a16:creationId xmlns:a16="http://schemas.microsoft.com/office/drawing/2014/main" id="{BEF6EB8B-06B6-4F8E-A784-6418E14AFD61}"/>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32" name="TextBox 31">
            <a:extLst>
              <a:ext uri="{FF2B5EF4-FFF2-40B4-BE49-F238E27FC236}">
                <a16:creationId xmlns:a16="http://schemas.microsoft.com/office/drawing/2014/main" id="{DD5C77E1-1974-4BBA-970D-06713C700E52}"/>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33" name="TextBox 32">
            <a:extLst>
              <a:ext uri="{FF2B5EF4-FFF2-40B4-BE49-F238E27FC236}">
                <a16:creationId xmlns:a16="http://schemas.microsoft.com/office/drawing/2014/main" id="{29A5B0A6-BB5A-45F4-9C99-3C12EBE09079}"/>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383035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7394713" y="6003409"/>
            <a:ext cx="4499113" cy="400110"/>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rPr>
              <a:t>Tip. </a:t>
            </a: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追加する内容や自由に作成していただく内容があれば作成してください。</a:t>
            </a:r>
            <a:endParaRPr lang="en-US" altLang="ko-KR" sz="1000" dirty="0">
              <a:solidFill>
                <a:srgbClr val="FF0000"/>
              </a:solidFill>
              <a:latin typeface="Noto Sans CJK KR Medium" panose="020B0600000000000000" pitchFamily="34" charset="-127"/>
              <a:ea typeface="Noto Sans CJK KR Medium" panose="020B0600000000000000" pitchFamily="34" charset="-127"/>
            </a:endParaRPr>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E3951F53-86B9-40C6-B669-7815A7ABE19B}"/>
              </a:ext>
            </a:extLst>
          </p:cNvPr>
          <p:cNvSpPr txBox="1"/>
          <p:nvPr/>
        </p:nvSpPr>
        <p:spPr>
          <a:xfrm>
            <a:off x="241194" y="71593"/>
            <a:ext cx="6042217" cy="369332"/>
          </a:xfrm>
          <a:prstGeom prst="rect">
            <a:avLst/>
          </a:prstGeom>
          <a:noFill/>
        </p:spPr>
        <p:txBody>
          <a:bodyPr wrap="square" rtlCol="0">
            <a:spAutoFit/>
          </a:bodyPr>
          <a:lstStyle/>
          <a:p>
            <a:r>
              <a:rPr lang="ja-JP" altLang="en-US" b="0" i="0" dirty="0">
                <a:solidFill>
                  <a:srgbClr val="000000"/>
                </a:solidFill>
                <a:effectLst/>
                <a:latin typeface="Noto Sans JP Medium" panose="020B0200000000000000" pitchFamily="34" charset="-128"/>
                <a:ea typeface="Noto Sans JP Medium" panose="020B0200000000000000" pitchFamily="34" charset="-128"/>
              </a:rPr>
              <a:t>いくつかの役に立つ要素を自由に記入しましょう</a:t>
            </a:r>
            <a:endParaRPr lang="en-US" sz="1600" dirty="0">
              <a:latin typeface="Noto Sans JP Medium" panose="020B0200000000000000" pitchFamily="34" charset="-128"/>
              <a:ea typeface="Noto Sans JP Medium" panose="020B0200000000000000" pitchFamily="34" charset="-128"/>
              <a:cs typeface="Arial Unicode MS" pitchFamily="50" charset="-127"/>
            </a:endParaRPr>
          </a:p>
        </p:txBody>
      </p:sp>
      <p:sp>
        <p:nvSpPr>
          <p:cNvPr id="12" name="TextBox 11">
            <a:extLst>
              <a:ext uri="{FF2B5EF4-FFF2-40B4-BE49-F238E27FC236}">
                <a16:creationId xmlns:a16="http://schemas.microsoft.com/office/drawing/2014/main" id="{99436E36-5A08-435B-BB7C-1F416AF83B45}"/>
              </a:ext>
            </a:extLst>
          </p:cNvPr>
          <p:cNvSpPr txBox="1"/>
          <p:nvPr/>
        </p:nvSpPr>
        <p:spPr>
          <a:xfrm>
            <a:off x="5456552" y="146699"/>
            <a:ext cx="2126154" cy="246221"/>
          </a:xfrm>
          <a:prstGeom prst="rect">
            <a:avLst/>
          </a:prstGeom>
          <a:noFill/>
        </p:spPr>
        <p:txBody>
          <a:bodyPr wrap="square" rtlCol="0">
            <a:spAutoFit/>
          </a:bodyPr>
          <a:lstStyle/>
          <a:p>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Free Form Page</a:t>
            </a:r>
            <a:endParaRPr lang="ko-KR" altLang="en-US" sz="1000" b="1" dirty="0">
              <a:solidFill>
                <a:srgbClr val="00B0F0"/>
              </a:solidFill>
              <a:latin typeface="Noto Sans JP Medium" panose="020B0200000000000000" pitchFamily="34" charset="-128"/>
            </a:endParaRPr>
          </a:p>
        </p:txBody>
      </p:sp>
      <p:sp>
        <p:nvSpPr>
          <p:cNvPr id="13" name="TextBox 12">
            <a:extLst>
              <a:ext uri="{FF2B5EF4-FFF2-40B4-BE49-F238E27FC236}">
                <a16:creationId xmlns:a16="http://schemas.microsoft.com/office/drawing/2014/main" id="{913F3ED9-0094-4296-A0DE-DDD4D8EC2B83}"/>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4" name="TextBox 13">
            <a:extLst>
              <a:ext uri="{FF2B5EF4-FFF2-40B4-BE49-F238E27FC236}">
                <a16:creationId xmlns:a16="http://schemas.microsoft.com/office/drawing/2014/main" id="{F9DEF3A0-667F-4CCE-8F0F-57562C9EC8F5}"/>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5" name="TextBox 14">
            <a:extLst>
              <a:ext uri="{FF2B5EF4-FFF2-40B4-BE49-F238E27FC236}">
                <a16:creationId xmlns:a16="http://schemas.microsoft.com/office/drawing/2014/main" id="{5B90CE52-1B30-4566-A5CF-92C4D15E5A4A}"/>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16" name="TextBox 15">
            <a:extLst>
              <a:ext uri="{FF2B5EF4-FFF2-40B4-BE49-F238E27FC236}">
                <a16:creationId xmlns:a16="http://schemas.microsoft.com/office/drawing/2014/main" id="{90307EF2-FCC9-4FC4-AD67-2A923FFF4886}"/>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60128829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2631</Words>
  <Application>Microsoft Office PowerPoint</Application>
  <PresentationFormat>와이드스크린</PresentationFormat>
  <Paragraphs>182</Paragraphs>
  <Slides>11</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11</vt:i4>
      </vt:variant>
    </vt:vector>
  </HeadingPairs>
  <TitlesOfParts>
    <vt:vector size="19" baseType="lpstr">
      <vt:lpstr>Arial Unicode MS</vt:lpstr>
      <vt:lpstr>Noto Sans CJK KR Medium</vt:lpstr>
      <vt:lpstr>Noto Sans JP Medium</vt:lpstr>
      <vt:lpstr>Noto Sans JP SemiBold</vt:lpstr>
      <vt:lpstr>맑은 고딕</vt:lpstr>
      <vt:lpstr>Arial</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3Dgraphic</dc:creator>
  <cp:lastModifiedBy>지원</cp:lastModifiedBy>
  <cp:revision>60</cp:revision>
  <dcterms:created xsi:type="dcterms:W3CDTF">2020-07-27T08:29:01Z</dcterms:created>
  <dcterms:modified xsi:type="dcterms:W3CDTF">2024-05-01T07:21:33Z</dcterms:modified>
</cp:coreProperties>
</file>